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odec Pro ExtraBold" panose="020B0604020202020204" charset="0"/>
      <p:regular r:id="rId28"/>
    </p:embeddedFont>
    <p:embeddedFont>
      <p:font typeface="League Spartan" panose="020B0604020202020204" charset="0"/>
      <p:regular r:id="rId29"/>
    </p:embeddedFont>
    <p:embeddedFont>
      <p:font typeface="Montserrat Light" panose="00000400000000000000" pitchFamily="2" charset="0"/>
      <p:regular r:id="rId30"/>
    </p:embeddedFont>
    <p:embeddedFont>
      <p:font typeface="Open Sauce" panose="020B0604020202020204" charset="0"/>
      <p:regular r:id="rId31"/>
    </p:embeddedFont>
    <p:embeddedFont>
      <p:font typeface="Open Sauce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8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16-Jul-24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16-Jul-24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Jain-nikhilkumar/-Text-Summarization-with-NLP" TargetMode="External"/><Relationship Id="rId3" Type="http://schemas.openxmlformats.org/officeDocument/2006/relationships/image" Target="../media/image18.svg"/><Relationship Id="rId7" Type="http://schemas.openxmlformats.org/officeDocument/2006/relationships/hyperlink" Target="https://drive.google.com/drive/folders/1WQnco5vI_6GoBoOaGbIcqpTuK_Rp6f6g?usp=sharing"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hyperlink" Target="https://huggingface.co/spaces/Nikhil2411/textsumerizar1234" TargetMode="Externa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huggingface.co/spaces/Nikhil2411/textsumerizar1234" TargetMode="External"/><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huggingface.co/spaces/Nikhil2411/textsumerizar1234" TargetMode="External"/><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huggingface.co/spaces/Nikhil2411/textsumerizar123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png"/><Relationship Id="rId5" Type="http://schemas.openxmlformats.org/officeDocument/2006/relationships/image" Target="../media/image45.sv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43050" y="-558218"/>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06861"/>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dirty="0"/>
            </a:p>
          </p:txBody>
        </p:sp>
      </p:grpSp>
      <p:grpSp>
        <p:nvGrpSpPr>
          <p:cNvPr id="5" name="Group 5"/>
          <p:cNvGrpSpPr/>
          <p:nvPr/>
        </p:nvGrpSpPr>
        <p:grpSpPr>
          <a:xfrm>
            <a:off x="1229806" y="4163622"/>
            <a:ext cx="108203" cy="4053113"/>
            <a:chOff x="0" y="0"/>
            <a:chExt cx="25827" cy="967421"/>
          </a:xfrm>
        </p:grpSpPr>
        <p:sp>
          <p:nvSpPr>
            <p:cNvPr id="6" name="Freeform 6"/>
            <p:cNvSpPr/>
            <p:nvPr/>
          </p:nvSpPr>
          <p:spPr>
            <a:xfrm>
              <a:off x="0" y="0"/>
              <a:ext cx="25827" cy="967421"/>
            </a:xfrm>
            <a:custGeom>
              <a:avLst/>
              <a:gdLst/>
              <a:ahLst/>
              <a:cxnLst/>
              <a:rect l="l" t="t" r="r" b="b"/>
              <a:pathLst>
                <a:path w="25827" h="967421">
                  <a:moveTo>
                    <a:pt x="0" y="0"/>
                  </a:moveTo>
                  <a:lnTo>
                    <a:pt x="25827" y="0"/>
                  </a:lnTo>
                  <a:lnTo>
                    <a:pt x="25827" y="967421"/>
                  </a:lnTo>
                  <a:lnTo>
                    <a:pt x="0" y="967421"/>
                  </a:lnTo>
                  <a:close/>
                </a:path>
              </a:pathLst>
            </a:custGeom>
            <a:solidFill>
              <a:srgbClr val="FFFFFF"/>
            </a:solidFill>
          </p:spPr>
        </p:sp>
        <p:sp>
          <p:nvSpPr>
            <p:cNvPr id="7" name="TextBox 7"/>
            <p:cNvSpPr txBox="1"/>
            <p:nvPr/>
          </p:nvSpPr>
          <p:spPr>
            <a:xfrm>
              <a:off x="0" y="-19050"/>
              <a:ext cx="25827" cy="986471"/>
            </a:xfrm>
            <a:prstGeom prst="rect">
              <a:avLst/>
            </a:prstGeom>
          </p:spPr>
          <p:txBody>
            <a:bodyPr lIns="50800" tIns="50800" rIns="50800" bIns="50800" rtlCol="0" anchor="ctr"/>
            <a:lstStyle/>
            <a:p>
              <a:pPr algn="ctr">
                <a:lnSpc>
                  <a:spcPts val="2859"/>
                </a:lnSpc>
              </a:pPr>
              <a:endParaRPr dirty="0"/>
            </a:p>
          </p:txBody>
        </p:sp>
      </p:grpSp>
      <p:grpSp>
        <p:nvGrpSpPr>
          <p:cNvPr id="8" name="Group 8"/>
          <p:cNvGrpSpPr/>
          <p:nvPr/>
        </p:nvGrpSpPr>
        <p:grpSpPr>
          <a:xfrm>
            <a:off x="1752928" y="3206708"/>
            <a:ext cx="3459096" cy="597364"/>
            <a:chOff x="0" y="0"/>
            <a:chExt cx="825638" cy="142582"/>
          </a:xfrm>
        </p:grpSpPr>
        <p:sp>
          <p:nvSpPr>
            <p:cNvPr id="9" name="Freeform 9"/>
            <p:cNvSpPr/>
            <p:nvPr/>
          </p:nvSpPr>
          <p:spPr>
            <a:xfrm>
              <a:off x="0" y="0"/>
              <a:ext cx="825638" cy="142582"/>
            </a:xfrm>
            <a:custGeom>
              <a:avLst/>
              <a:gdLst/>
              <a:ahLst/>
              <a:cxnLst/>
              <a:rect l="l" t="t" r="r" b="b"/>
              <a:pathLst>
                <a:path w="825638" h="142582">
                  <a:moveTo>
                    <a:pt x="40286" y="0"/>
                  </a:moveTo>
                  <a:lnTo>
                    <a:pt x="785351" y="0"/>
                  </a:lnTo>
                  <a:cubicBezTo>
                    <a:pt x="807601" y="0"/>
                    <a:pt x="825638" y="18037"/>
                    <a:pt x="825638" y="40286"/>
                  </a:cubicBezTo>
                  <a:lnTo>
                    <a:pt x="825638" y="102296"/>
                  </a:lnTo>
                  <a:cubicBezTo>
                    <a:pt x="825638" y="124545"/>
                    <a:pt x="807601" y="142582"/>
                    <a:pt x="785351" y="142582"/>
                  </a:cubicBezTo>
                  <a:lnTo>
                    <a:pt x="40286" y="142582"/>
                  </a:lnTo>
                  <a:cubicBezTo>
                    <a:pt x="18037" y="142582"/>
                    <a:pt x="0" y="124545"/>
                    <a:pt x="0" y="102296"/>
                  </a:cubicBezTo>
                  <a:lnTo>
                    <a:pt x="0" y="40286"/>
                  </a:lnTo>
                  <a:cubicBezTo>
                    <a:pt x="0" y="18037"/>
                    <a:pt x="18037" y="0"/>
                    <a:pt x="40286" y="0"/>
                  </a:cubicBezTo>
                  <a:close/>
                </a:path>
              </a:pathLst>
            </a:custGeom>
            <a:solidFill>
              <a:srgbClr val="106861"/>
            </a:solidFill>
          </p:spPr>
        </p:sp>
        <p:sp>
          <p:nvSpPr>
            <p:cNvPr id="10" name="TextBox 10"/>
            <p:cNvSpPr txBox="1"/>
            <p:nvPr/>
          </p:nvSpPr>
          <p:spPr>
            <a:xfrm>
              <a:off x="0" y="-19050"/>
              <a:ext cx="825638" cy="161632"/>
            </a:xfrm>
            <a:prstGeom prst="rect">
              <a:avLst/>
            </a:prstGeom>
          </p:spPr>
          <p:txBody>
            <a:bodyPr lIns="56055" tIns="56055" rIns="56055" bIns="56055" rtlCol="0" anchor="ctr"/>
            <a:lstStyle/>
            <a:p>
              <a:pPr algn="ctr">
                <a:lnSpc>
                  <a:spcPts val="3120"/>
                </a:lnSpc>
              </a:pPr>
              <a:r>
                <a:rPr lang="en-US" sz="2400" dirty="0">
                  <a:solidFill>
                    <a:srgbClr val="FFFFFF"/>
                  </a:solidFill>
                  <a:latin typeface="Montserrat Light"/>
                  <a:ea typeface="Montserrat Light"/>
                  <a:cs typeface="Montserrat Light"/>
                  <a:sym typeface="Montserrat Light"/>
                </a:rPr>
                <a:t>Presentation 2024</a:t>
              </a:r>
            </a:p>
          </p:txBody>
        </p:sp>
      </p:grpSp>
      <p:sp>
        <p:nvSpPr>
          <p:cNvPr id="11" name="Freeform 11"/>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752928" y="323182"/>
            <a:ext cx="3057429" cy="1552980"/>
          </a:xfrm>
          <a:custGeom>
            <a:avLst/>
            <a:gdLst/>
            <a:ahLst/>
            <a:cxnLst/>
            <a:rect l="l" t="t" r="r" b="b"/>
            <a:pathLst>
              <a:path w="3057429" h="1552980">
                <a:moveTo>
                  <a:pt x="0" y="0"/>
                </a:moveTo>
                <a:lnTo>
                  <a:pt x="3057428" y="0"/>
                </a:lnTo>
                <a:lnTo>
                  <a:pt x="3057428" y="1552980"/>
                </a:lnTo>
                <a:lnTo>
                  <a:pt x="0" y="1552980"/>
                </a:lnTo>
                <a:lnTo>
                  <a:pt x="0" y="0"/>
                </a:lnTo>
                <a:close/>
              </a:path>
            </a:pathLst>
          </a:custGeom>
          <a:blipFill>
            <a:blip r:embed="rId4"/>
            <a:stretch>
              <a:fillRect/>
            </a:stretch>
          </a:blipFill>
        </p:spPr>
      </p:sp>
      <p:sp>
        <p:nvSpPr>
          <p:cNvPr id="13" name="Freeform 13"/>
          <p:cNvSpPr/>
          <p:nvPr/>
        </p:nvSpPr>
        <p:spPr>
          <a:xfrm>
            <a:off x="15350355" y="323182"/>
            <a:ext cx="2574602" cy="1552980"/>
          </a:xfrm>
          <a:custGeom>
            <a:avLst/>
            <a:gdLst/>
            <a:ahLst/>
            <a:cxnLst/>
            <a:rect l="l" t="t" r="r" b="b"/>
            <a:pathLst>
              <a:path w="2574602" h="1552980">
                <a:moveTo>
                  <a:pt x="0" y="0"/>
                </a:moveTo>
                <a:lnTo>
                  <a:pt x="2574601" y="0"/>
                </a:lnTo>
                <a:lnTo>
                  <a:pt x="2574601" y="1552980"/>
                </a:lnTo>
                <a:lnTo>
                  <a:pt x="0" y="1552980"/>
                </a:lnTo>
                <a:lnTo>
                  <a:pt x="0" y="0"/>
                </a:lnTo>
                <a:close/>
              </a:path>
            </a:pathLst>
          </a:custGeom>
          <a:blipFill>
            <a:blip r:embed="rId5"/>
            <a:stretch>
              <a:fillRect b="-1460"/>
            </a:stretch>
          </a:blipFill>
        </p:spPr>
      </p:sp>
      <p:grpSp>
        <p:nvGrpSpPr>
          <p:cNvPr id="14" name="Group 14"/>
          <p:cNvGrpSpPr/>
          <p:nvPr/>
        </p:nvGrpSpPr>
        <p:grpSpPr>
          <a:xfrm>
            <a:off x="14465860" y="8660936"/>
            <a:ext cx="3459096" cy="597364"/>
            <a:chOff x="0" y="0"/>
            <a:chExt cx="825638" cy="142582"/>
          </a:xfrm>
        </p:grpSpPr>
        <p:sp>
          <p:nvSpPr>
            <p:cNvPr id="15" name="Freeform 15"/>
            <p:cNvSpPr/>
            <p:nvPr/>
          </p:nvSpPr>
          <p:spPr>
            <a:xfrm>
              <a:off x="0" y="0"/>
              <a:ext cx="825638" cy="142582"/>
            </a:xfrm>
            <a:custGeom>
              <a:avLst/>
              <a:gdLst/>
              <a:ahLst/>
              <a:cxnLst/>
              <a:rect l="l" t="t" r="r" b="b"/>
              <a:pathLst>
                <a:path w="825638" h="142582">
                  <a:moveTo>
                    <a:pt x="40286" y="0"/>
                  </a:moveTo>
                  <a:lnTo>
                    <a:pt x="785351" y="0"/>
                  </a:lnTo>
                  <a:cubicBezTo>
                    <a:pt x="807601" y="0"/>
                    <a:pt x="825638" y="18037"/>
                    <a:pt x="825638" y="40286"/>
                  </a:cubicBezTo>
                  <a:lnTo>
                    <a:pt x="825638" y="102296"/>
                  </a:lnTo>
                  <a:cubicBezTo>
                    <a:pt x="825638" y="124545"/>
                    <a:pt x="807601" y="142582"/>
                    <a:pt x="785351" y="142582"/>
                  </a:cubicBezTo>
                  <a:lnTo>
                    <a:pt x="40286" y="142582"/>
                  </a:lnTo>
                  <a:cubicBezTo>
                    <a:pt x="18037" y="142582"/>
                    <a:pt x="0" y="124545"/>
                    <a:pt x="0" y="102296"/>
                  </a:cubicBezTo>
                  <a:lnTo>
                    <a:pt x="0" y="40286"/>
                  </a:lnTo>
                  <a:cubicBezTo>
                    <a:pt x="0" y="18037"/>
                    <a:pt x="18037" y="0"/>
                    <a:pt x="40286" y="0"/>
                  </a:cubicBezTo>
                  <a:close/>
                </a:path>
              </a:pathLst>
            </a:custGeom>
            <a:solidFill>
              <a:srgbClr val="106861"/>
            </a:solidFill>
          </p:spPr>
        </p:sp>
        <p:sp>
          <p:nvSpPr>
            <p:cNvPr id="16" name="TextBox 16"/>
            <p:cNvSpPr txBox="1"/>
            <p:nvPr/>
          </p:nvSpPr>
          <p:spPr>
            <a:xfrm>
              <a:off x="0" y="-19050"/>
              <a:ext cx="825638" cy="161632"/>
            </a:xfrm>
            <a:prstGeom prst="rect">
              <a:avLst/>
            </a:prstGeom>
          </p:spPr>
          <p:txBody>
            <a:bodyPr lIns="56055" tIns="56055" rIns="56055" bIns="56055" rtlCol="0" anchor="ctr"/>
            <a:lstStyle/>
            <a:p>
              <a:pPr algn="ctr">
                <a:lnSpc>
                  <a:spcPts val="3120"/>
                </a:lnSpc>
              </a:pPr>
              <a:r>
                <a:rPr lang="en-US" sz="2400" dirty="0">
                  <a:solidFill>
                    <a:srgbClr val="FFFFFF"/>
                  </a:solidFill>
                  <a:latin typeface="Montserrat Light"/>
                  <a:ea typeface="Montserrat Light"/>
                  <a:cs typeface="Montserrat Light"/>
                  <a:sym typeface="Montserrat Light"/>
                </a:rPr>
                <a:t>Group 2</a:t>
              </a:r>
            </a:p>
          </p:txBody>
        </p:sp>
      </p:grpSp>
      <p:sp>
        <p:nvSpPr>
          <p:cNvPr id="17" name="TextBox 17"/>
          <p:cNvSpPr txBox="1"/>
          <p:nvPr/>
        </p:nvSpPr>
        <p:spPr>
          <a:xfrm>
            <a:off x="1771978" y="4069570"/>
            <a:ext cx="13597427" cy="3263880"/>
          </a:xfrm>
          <a:prstGeom prst="rect">
            <a:avLst/>
          </a:prstGeom>
        </p:spPr>
        <p:txBody>
          <a:bodyPr lIns="0" tIns="0" rIns="0" bIns="0" rtlCol="0" anchor="t">
            <a:spAutoFit/>
          </a:bodyPr>
          <a:lstStyle/>
          <a:p>
            <a:pPr algn="l">
              <a:lnSpc>
                <a:spcPts val="11813"/>
              </a:lnSpc>
            </a:pPr>
            <a:r>
              <a:rPr lang="en-US" sz="12306" dirty="0">
                <a:solidFill>
                  <a:srgbClr val="106861"/>
                </a:solidFill>
                <a:latin typeface="Codec Pro ExtraBold"/>
                <a:ea typeface="Codec Pro ExtraBold"/>
                <a:cs typeface="Codec Pro ExtraBold"/>
                <a:sym typeface="Codec Pro ExtraBold"/>
              </a:rPr>
              <a:t>TEXT SUMMARIZATION </a:t>
            </a:r>
          </a:p>
        </p:txBody>
      </p:sp>
      <p:sp>
        <p:nvSpPr>
          <p:cNvPr id="18" name="TextBox 18"/>
          <p:cNvSpPr txBox="1"/>
          <p:nvPr/>
        </p:nvSpPr>
        <p:spPr>
          <a:xfrm>
            <a:off x="1752928" y="7284158"/>
            <a:ext cx="4647872" cy="381515"/>
          </a:xfrm>
          <a:prstGeom prst="rect">
            <a:avLst/>
          </a:prstGeom>
        </p:spPr>
        <p:txBody>
          <a:bodyPr wrap="square" lIns="0" tIns="0" rIns="0" bIns="0" rtlCol="0" anchor="t">
            <a:spAutoFit/>
          </a:bodyPr>
          <a:lstStyle/>
          <a:p>
            <a:pPr algn="ctr">
              <a:lnSpc>
                <a:spcPts val="3249"/>
              </a:lnSpc>
              <a:spcBef>
                <a:spcPct val="0"/>
              </a:spcBef>
            </a:pPr>
            <a:r>
              <a:rPr lang="en-US" sz="2499" dirty="0">
                <a:solidFill>
                  <a:srgbClr val="106861"/>
                </a:solidFill>
                <a:latin typeface="Open Sauce Bold"/>
                <a:ea typeface="Open Sauce Bold"/>
                <a:cs typeface="Open Sauce Bold"/>
                <a:sym typeface="Open Sauce Bold"/>
              </a:rPr>
              <a:t>Mentor:</a:t>
            </a:r>
            <a:r>
              <a:rPr lang="en-US" sz="2499" dirty="0">
                <a:solidFill>
                  <a:srgbClr val="106861"/>
                </a:solidFill>
                <a:latin typeface="Open Sauce"/>
                <a:ea typeface="Open Sauce"/>
                <a:cs typeface="Open Sauce"/>
                <a:sym typeface="Open Sauce"/>
              </a:rPr>
              <a:t> Mr. Narendra Kumar</a:t>
            </a:r>
          </a:p>
        </p:txBody>
      </p:sp>
      <p:sp>
        <p:nvSpPr>
          <p:cNvPr id="19" name="TextBox 19"/>
          <p:cNvSpPr txBox="1"/>
          <p:nvPr/>
        </p:nvSpPr>
        <p:spPr>
          <a:xfrm>
            <a:off x="1371600" y="7754972"/>
            <a:ext cx="4876472" cy="381515"/>
          </a:xfrm>
          <a:prstGeom prst="rect">
            <a:avLst/>
          </a:prstGeom>
        </p:spPr>
        <p:txBody>
          <a:bodyPr wrap="square" lIns="0" tIns="0" rIns="0" bIns="0" rtlCol="0" anchor="t">
            <a:spAutoFit/>
          </a:bodyPr>
          <a:lstStyle/>
          <a:p>
            <a:pPr marL="0" lvl="0" indent="0" algn="ctr">
              <a:lnSpc>
                <a:spcPts val="3249"/>
              </a:lnSpc>
              <a:spcBef>
                <a:spcPct val="0"/>
              </a:spcBef>
            </a:pPr>
            <a:r>
              <a:rPr lang="en-US" sz="2499" u="none" strike="noStrike" dirty="0">
                <a:solidFill>
                  <a:srgbClr val="106861"/>
                </a:solidFill>
                <a:latin typeface="Open Sauce Bold"/>
                <a:ea typeface="Open Sauce Bold"/>
                <a:cs typeface="Open Sauce Bold"/>
                <a:sym typeface="Open Sauce Bold"/>
              </a:rPr>
              <a:t>  Intern: </a:t>
            </a:r>
            <a:r>
              <a:rPr lang="en-US" sz="2499" u="none" strike="noStrike" dirty="0">
                <a:solidFill>
                  <a:srgbClr val="106861"/>
                </a:solidFill>
                <a:latin typeface="Open Sauce"/>
                <a:ea typeface="Open Sauce"/>
                <a:cs typeface="Open Sauce"/>
                <a:sym typeface="Open Sauce"/>
              </a:rPr>
              <a:t>Nikhilkumar A. Jain </a:t>
            </a:r>
          </a:p>
        </p:txBody>
      </p:sp>
      <p:grpSp>
        <p:nvGrpSpPr>
          <p:cNvPr id="20" name="Group 20"/>
          <p:cNvGrpSpPr/>
          <p:nvPr/>
        </p:nvGrpSpPr>
        <p:grpSpPr>
          <a:xfrm>
            <a:off x="0" y="9610725"/>
            <a:ext cx="18288000" cy="523875"/>
            <a:chOff x="0" y="0"/>
            <a:chExt cx="24384000" cy="698500"/>
          </a:xfrm>
        </p:grpSpPr>
        <p:grpSp>
          <p:nvGrpSpPr>
            <p:cNvPr id="21" name="Group 21"/>
            <p:cNvGrpSpPr/>
            <p:nvPr/>
          </p:nvGrpSpPr>
          <p:grpSpPr>
            <a:xfrm>
              <a:off x="0" y="0"/>
              <a:ext cx="24384000" cy="698500"/>
              <a:chOff x="0" y="0"/>
              <a:chExt cx="4816593" cy="137975"/>
            </a:xfrm>
          </p:grpSpPr>
          <p:sp>
            <p:nvSpPr>
              <p:cNvPr id="22" name="Freeform 22"/>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23" name="TextBox 23"/>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24" name="TextBox 24"/>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25" name="TextBox 25"/>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26" name="TextBox 26"/>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5029" y="1028700"/>
            <a:ext cx="15142046" cy="8099036"/>
          </a:xfrm>
          <a:custGeom>
            <a:avLst/>
            <a:gdLst/>
            <a:ahLst/>
            <a:cxnLst/>
            <a:rect l="l" t="t" r="r" b="b"/>
            <a:pathLst>
              <a:path w="15142046" h="8099036">
                <a:moveTo>
                  <a:pt x="0" y="0"/>
                </a:moveTo>
                <a:lnTo>
                  <a:pt x="15142046" y="0"/>
                </a:lnTo>
                <a:lnTo>
                  <a:pt x="15142046" y="8099036"/>
                </a:lnTo>
                <a:lnTo>
                  <a:pt x="0" y="8099036"/>
                </a:lnTo>
                <a:lnTo>
                  <a:pt x="0" y="0"/>
                </a:lnTo>
                <a:close/>
              </a:path>
            </a:pathLst>
          </a:custGeom>
          <a:blipFill>
            <a:blip r:embed="rId2"/>
            <a:stretch>
              <a:fillRect/>
            </a:stretch>
          </a:blipFill>
        </p:spPr>
      </p:sp>
      <p:sp>
        <p:nvSpPr>
          <p:cNvPr id="3" name="TextBox 3"/>
          <p:cNvSpPr txBox="1"/>
          <p:nvPr/>
        </p:nvSpPr>
        <p:spPr>
          <a:xfrm>
            <a:off x="423662" y="109663"/>
            <a:ext cx="12783813"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Workflow :</a:t>
            </a:r>
          </a:p>
        </p:txBody>
      </p:sp>
      <p:sp>
        <p:nvSpPr>
          <p:cNvPr id="4" name="TextBox 4"/>
          <p:cNvSpPr txBox="1"/>
          <p:nvPr/>
        </p:nvSpPr>
        <p:spPr>
          <a:xfrm>
            <a:off x="7508690" y="9165836"/>
            <a:ext cx="3514725" cy="422871"/>
          </a:xfrm>
          <a:prstGeom prst="rect">
            <a:avLst/>
          </a:prstGeom>
        </p:spPr>
        <p:txBody>
          <a:bodyPr lIns="0" tIns="0" rIns="0" bIns="0" rtlCol="0" anchor="t">
            <a:spAutoFit/>
          </a:bodyPr>
          <a:lstStyle/>
          <a:p>
            <a:pPr algn="ctr">
              <a:lnSpc>
                <a:spcPts val="3681"/>
              </a:lnSpc>
              <a:spcBef>
                <a:spcPct val="0"/>
              </a:spcBef>
            </a:pPr>
            <a:r>
              <a:rPr lang="en-US" sz="2218" dirty="0">
                <a:solidFill>
                  <a:srgbClr val="000000"/>
                </a:solidFill>
                <a:latin typeface="Open Sauce"/>
                <a:ea typeface="Open Sauce"/>
                <a:cs typeface="Open Sauce"/>
                <a:sym typeface="Open Sauce"/>
              </a:rPr>
              <a:t>Fig. : Proposed Workflow </a:t>
            </a:r>
          </a:p>
        </p:txBody>
      </p:sp>
      <p:grpSp>
        <p:nvGrpSpPr>
          <p:cNvPr id="5" name="Group 5"/>
          <p:cNvGrpSpPr/>
          <p:nvPr/>
        </p:nvGrpSpPr>
        <p:grpSpPr>
          <a:xfrm>
            <a:off x="0" y="9610725"/>
            <a:ext cx="18288000" cy="523875"/>
            <a:chOff x="0" y="0"/>
            <a:chExt cx="24384000" cy="698500"/>
          </a:xfrm>
        </p:grpSpPr>
        <p:grpSp>
          <p:nvGrpSpPr>
            <p:cNvPr id="6" name="Group 6"/>
            <p:cNvGrpSpPr/>
            <p:nvPr/>
          </p:nvGrpSpPr>
          <p:grpSpPr>
            <a:xfrm>
              <a:off x="0" y="0"/>
              <a:ext cx="24384000" cy="698500"/>
              <a:chOff x="0" y="0"/>
              <a:chExt cx="4816593" cy="137975"/>
            </a:xfrm>
          </p:grpSpPr>
          <p:sp>
            <p:nvSpPr>
              <p:cNvPr id="7" name="Freeform 7"/>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8" name="TextBox 8"/>
              <p:cNvSpPr txBox="1"/>
              <p:nvPr/>
            </p:nvSpPr>
            <p:spPr>
              <a:xfrm>
                <a:off x="0" y="-76200"/>
                <a:ext cx="4816593" cy="214175"/>
              </a:xfrm>
              <a:prstGeom prst="rect">
                <a:avLst/>
              </a:prstGeom>
            </p:spPr>
            <p:txBody>
              <a:bodyPr lIns="50800" tIns="50800" rIns="50800" bIns="50800" rtlCol="0" anchor="ctr"/>
              <a:lstStyle/>
              <a:p>
                <a:pPr marL="0" lvl="0" indent="0" algn="ctr">
                  <a:lnSpc>
                    <a:spcPts val="3184"/>
                  </a:lnSpc>
                  <a:spcBef>
                    <a:spcPct val="0"/>
                  </a:spcBef>
                </a:pPr>
                <a:endParaRPr dirty="0"/>
              </a:p>
            </p:txBody>
          </p:sp>
        </p:grpSp>
        <p:sp>
          <p:nvSpPr>
            <p:cNvPr id="9" name="TextBox 9"/>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0" name="TextBox 10"/>
            <p:cNvSpPr txBox="1"/>
            <p:nvPr/>
          </p:nvSpPr>
          <p:spPr>
            <a:xfrm>
              <a:off x="10330873" y="93753"/>
              <a:ext cx="30803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1" name="TextBox 11"/>
            <p:cNvSpPr txBox="1"/>
            <p:nvPr/>
          </p:nvSpPr>
          <p:spPr>
            <a:xfrm>
              <a:off x="21980688" y="937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849746" y="5642237"/>
            <a:ext cx="7981289" cy="3770749"/>
          </a:xfrm>
          <a:custGeom>
            <a:avLst/>
            <a:gdLst/>
            <a:ahLst/>
            <a:cxnLst/>
            <a:rect l="l" t="t" r="r" b="b"/>
            <a:pathLst>
              <a:path w="7981289" h="3770749">
                <a:moveTo>
                  <a:pt x="0" y="0"/>
                </a:moveTo>
                <a:lnTo>
                  <a:pt x="7981289" y="0"/>
                </a:lnTo>
                <a:lnTo>
                  <a:pt x="7981289" y="3770749"/>
                </a:lnTo>
                <a:lnTo>
                  <a:pt x="0" y="3770749"/>
                </a:lnTo>
                <a:lnTo>
                  <a:pt x="0" y="0"/>
                </a:lnTo>
                <a:close/>
              </a:path>
            </a:pathLst>
          </a:custGeom>
          <a:blipFill>
            <a:blip r:embed="rId4"/>
            <a:stretch>
              <a:fillRect b="-672"/>
            </a:stretch>
          </a:blipFill>
          <a:ln w="9525" cap="sq">
            <a:solidFill>
              <a:srgbClr val="000000"/>
            </a:solidFill>
            <a:prstDash val="lgDash"/>
            <a:miter/>
          </a:ln>
        </p:spPr>
      </p:sp>
      <p:sp>
        <p:nvSpPr>
          <p:cNvPr id="4" name="Freeform 4"/>
          <p:cNvSpPr/>
          <p:nvPr/>
        </p:nvSpPr>
        <p:spPr>
          <a:xfrm>
            <a:off x="9849746" y="638722"/>
            <a:ext cx="7966303" cy="4634168"/>
          </a:xfrm>
          <a:custGeom>
            <a:avLst/>
            <a:gdLst/>
            <a:ahLst/>
            <a:cxnLst/>
            <a:rect l="l" t="t" r="r" b="b"/>
            <a:pathLst>
              <a:path w="7966303" h="4634168">
                <a:moveTo>
                  <a:pt x="0" y="0"/>
                </a:moveTo>
                <a:lnTo>
                  <a:pt x="7966303" y="0"/>
                </a:lnTo>
                <a:lnTo>
                  <a:pt x="7966303" y="4634168"/>
                </a:lnTo>
                <a:lnTo>
                  <a:pt x="0" y="4634168"/>
                </a:lnTo>
                <a:lnTo>
                  <a:pt x="0" y="0"/>
                </a:lnTo>
                <a:close/>
              </a:path>
            </a:pathLst>
          </a:custGeom>
          <a:blipFill>
            <a:blip r:embed="rId5"/>
            <a:stretch>
              <a:fillRect t="-646"/>
            </a:stretch>
          </a:blipFill>
          <a:ln w="9525" cap="sq">
            <a:solidFill>
              <a:srgbClr val="000000"/>
            </a:solidFill>
            <a:prstDash val="lgDash"/>
            <a:miter/>
          </a:ln>
        </p:spPr>
      </p:sp>
      <p:sp>
        <p:nvSpPr>
          <p:cNvPr id="5" name="TextBox 5"/>
          <p:cNvSpPr txBox="1"/>
          <p:nvPr/>
        </p:nvSpPr>
        <p:spPr>
          <a:xfrm>
            <a:off x="600196" y="552997"/>
            <a:ext cx="5343403"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trike="noStrike" spc="-93" dirty="0">
                <a:solidFill>
                  <a:srgbClr val="EC9C52"/>
                </a:solidFill>
                <a:latin typeface="Open Sauce Bold"/>
                <a:ea typeface="Open Sauce Bold"/>
                <a:cs typeface="Open Sauce Bold"/>
                <a:sym typeface="Open Sauce Bold"/>
              </a:rPr>
              <a:t>Proposal</a:t>
            </a:r>
            <a:r>
              <a:rPr lang="en-US" sz="4692" u="sng" strike="noStrike" spc="-93" dirty="0">
                <a:solidFill>
                  <a:srgbClr val="106861"/>
                </a:solidFill>
                <a:latin typeface="Open Sauce Bold"/>
                <a:ea typeface="Open Sauce Bold"/>
                <a:cs typeface="Open Sauce Bold"/>
                <a:sym typeface="Open Sauce Bold"/>
              </a:rPr>
              <a:t> Dataset</a:t>
            </a:r>
          </a:p>
        </p:txBody>
      </p:sp>
      <p:sp>
        <p:nvSpPr>
          <p:cNvPr id="6" name="TextBox 6"/>
          <p:cNvSpPr txBox="1"/>
          <p:nvPr/>
        </p:nvSpPr>
        <p:spPr>
          <a:xfrm>
            <a:off x="350057" y="1824231"/>
            <a:ext cx="3536143"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Bold"/>
                <a:ea typeface="Open Sauce Bold"/>
                <a:cs typeface="Open Sauce Bold"/>
                <a:sym typeface="Open Sauce Bold"/>
              </a:rPr>
              <a:t>CNN/Daily Mail Dataset</a:t>
            </a:r>
          </a:p>
        </p:txBody>
      </p:sp>
      <p:sp>
        <p:nvSpPr>
          <p:cNvPr id="7" name="TextBox 7"/>
          <p:cNvSpPr txBox="1"/>
          <p:nvPr/>
        </p:nvSpPr>
        <p:spPr>
          <a:xfrm>
            <a:off x="746020" y="2380282"/>
            <a:ext cx="8397980" cy="3223855"/>
          </a:xfrm>
          <a:prstGeom prst="rect">
            <a:avLst/>
          </a:prstGeom>
        </p:spPr>
        <p:txBody>
          <a:bodyPr lIns="0" tIns="0" rIns="0" bIns="0" rtlCol="0" anchor="t">
            <a:spAutoFit/>
          </a:bodyPr>
          <a:lstStyle/>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CNN/Daily Mail is a widely used dataset for text summarization, containing news articles and their corresponding human-written summaries.</a:t>
            </a:r>
          </a:p>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It offers a large collection of text pairs, making it suitable for training deep learning models.</a:t>
            </a:r>
          </a:p>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The dataset allows researchers to compare and evaluate different summarization algorithms.</a:t>
            </a:r>
          </a:p>
          <a:p>
            <a:pPr marL="370933" lvl="1" indent="-185466" algn="just">
              <a:lnSpc>
                <a:spcPts val="2852"/>
              </a:lnSpc>
              <a:buFont typeface="Arial"/>
              <a:buChar char="•"/>
            </a:pPr>
            <a:r>
              <a:rPr lang="en-US" sz="1718" dirty="0">
                <a:solidFill>
                  <a:srgbClr val="000000"/>
                </a:solidFill>
                <a:latin typeface="Open Sauce Bold"/>
                <a:ea typeface="Open Sauce Bold"/>
                <a:cs typeface="Open Sauce Bold"/>
                <a:sym typeface="Open Sauce Bold"/>
              </a:rPr>
              <a:t>Number of Documents:</a:t>
            </a:r>
          </a:p>
          <a:p>
            <a:pPr algn="just">
              <a:lnSpc>
                <a:spcPts val="2852"/>
              </a:lnSpc>
            </a:pPr>
            <a:r>
              <a:rPr lang="en-US" sz="1718" dirty="0">
                <a:solidFill>
                  <a:srgbClr val="000000"/>
                </a:solidFill>
                <a:latin typeface="Open Sauce"/>
                <a:ea typeface="Open Sauce"/>
                <a:cs typeface="Open Sauce"/>
                <a:sym typeface="Open Sauce"/>
              </a:rPr>
              <a:t>      </a:t>
            </a:r>
            <a:r>
              <a:rPr lang="en-US" sz="1718" dirty="0">
                <a:solidFill>
                  <a:srgbClr val="000000"/>
                </a:solidFill>
                <a:latin typeface="Open Sauce Bold"/>
                <a:ea typeface="Open Sauce Bold"/>
                <a:cs typeface="Open Sauce Bold"/>
                <a:sym typeface="Open Sauce Bold"/>
              </a:rPr>
              <a:t>Train: </a:t>
            </a:r>
            <a:r>
              <a:rPr lang="en-US" sz="1718" dirty="0">
                <a:solidFill>
                  <a:srgbClr val="000000"/>
                </a:solidFill>
                <a:latin typeface="Open Sauce"/>
                <a:ea typeface="Open Sauce"/>
                <a:cs typeface="Open Sauce"/>
                <a:sym typeface="Open Sauce"/>
              </a:rPr>
              <a:t>287k</a:t>
            </a:r>
            <a:r>
              <a:rPr lang="en-US" sz="1718" dirty="0">
                <a:solidFill>
                  <a:srgbClr val="000000"/>
                </a:solidFill>
                <a:latin typeface="Open Sauce Bold"/>
                <a:ea typeface="Open Sauce Bold"/>
                <a:cs typeface="Open Sauce Bold"/>
                <a:sym typeface="Open Sauce Bold"/>
              </a:rPr>
              <a:t> Validation :</a:t>
            </a:r>
            <a:r>
              <a:rPr lang="en-US" sz="1718" dirty="0">
                <a:solidFill>
                  <a:srgbClr val="000000"/>
                </a:solidFill>
                <a:latin typeface="Open Sauce"/>
                <a:ea typeface="Open Sauce"/>
                <a:cs typeface="Open Sauce"/>
                <a:sym typeface="Open Sauce"/>
              </a:rPr>
              <a:t>13.4k </a:t>
            </a:r>
            <a:r>
              <a:rPr lang="en-US" sz="1718" dirty="0">
                <a:solidFill>
                  <a:srgbClr val="000000"/>
                </a:solidFill>
                <a:latin typeface="Open Sauce Bold"/>
                <a:ea typeface="Open Sauce Bold"/>
                <a:cs typeface="Open Sauce Bold"/>
                <a:sym typeface="Open Sauce Bold"/>
              </a:rPr>
              <a:t>Test: </a:t>
            </a:r>
            <a:r>
              <a:rPr lang="en-US" sz="1718" dirty="0">
                <a:solidFill>
                  <a:srgbClr val="000000"/>
                </a:solidFill>
                <a:latin typeface="Open Sauce"/>
                <a:ea typeface="Open Sauce"/>
                <a:cs typeface="Open Sauce"/>
                <a:sym typeface="Open Sauce"/>
              </a:rPr>
              <a:t>11.4k </a:t>
            </a:r>
            <a:r>
              <a:rPr lang="en-US" sz="1718" dirty="0">
                <a:solidFill>
                  <a:srgbClr val="000000"/>
                </a:solidFill>
                <a:latin typeface="Open Sauce Bold"/>
                <a:ea typeface="Open Sauce Bold"/>
                <a:cs typeface="Open Sauce Bold"/>
                <a:sym typeface="Open Sauce Bold"/>
              </a:rPr>
              <a:t>Total : </a:t>
            </a:r>
            <a:r>
              <a:rPr lang="en-US" sz="1718" dirty="0">
                <a:solidFill>
                  <a:srgbClr val="000000"/>
                </a:solidFill>
                <a:latin typeface="Open Sauce"/>
                <a:ea typeface="Open Sauce"/>
                <a:cs typeface="Open Sauce"/>
                <a:sym typeface="Open Sauce"/>
              </a:rPr>
              <a:t>226,711</a:t>
            </a:r>
          </a:p>
          <a:p>
            <a:pPr algn="just">
              <a:lnSpc>
                <a:spcPts val="2852"/>
              </a:lnSpc>
            </a:pPr>
            <a:endParaRPr lang="en-US" sz="1718" dirty="0">
              <a:solidFill>
                <a:srgbClr val="000000"/>
              </a:solidFill>
              <a:latin typeface="Open Sauce"/>
              <a:ea typeface="Open Sauce"/>
              <a:cs typeface="Open Sauce"/>
              <a:sym typeface="Open Sauce"/>
            </a:endParaRPr>
          </a:p>
        </p:txBody>
      </p:sp>
      <p:sp>
        <p:nvSpPr>
          <p:cNvPr id="8" name="TextBox 8"/>
          <p:cNvSpPr txBox="1"/>
          <p:nvPr/>
        </p:nvSpPr>
        <p:spPr>
          <a:xfrm>
            <a:off x="350057" y="5566037"/>
            <a:ext cx="2316943"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Bold"/>
                <a:ea typeface="Open Sauce Bold"/>
                <a:cs typeface="Open Sauce Bold"/>
                <a:sym typeface="Open Sauce Bold"/>
              </a:rPr>
              <a:t> XSum Dataset</a:t>
            </a:r>
          </a:p>
        </p:txBody>
      </p:sp>
      <p:sp>
        <p:nvSpPr>
          <p:cNvPr id="9" name="TextBox 9"/>
          <p:cNvSpPr txBox="1"/>
          <p:nvPr/>
        </p:nvSpPr>
        <p:spPr>
          <a:xfrm>
            <a:off x="1028700" y="6033271"/>
            <a:ext cx="8397980" cy="3223855"/>
          </a:xfrm>
          <a:prstGeom prst="rect">
            <a:avLst/>
          </a:prstGeom>
        </p:spPr>
        <p:txBody>
          <a:bodyPr lIns="0" tIns="0" rIns="0" bIns="0" rtlCol="0" anchor="t">
            <a:spAutoFit/>
          </a:bodyPr>
          <a:lstStyle/>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XSum is another popular dataset for text summarization, consisting of extracted news articles and their corresponding summaries.</a:t>
            </a:r>
          </a:p>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It focuses on longer documents than CNN/Daily Mail, offering a different challenge for summarization models.</a:t>
            </a:r>
          </a:p>
          <a:p>
            <a:pPr marL="370933" lvl="1" indent="-185466" algn="just">
              <a:lnSpc>
                <a:spcPts val="2852"/>
              </a:lnSpc>
              <a:buFont typeface="Arial"/>
              <a:buChar char="•"/>
            </a:pPr>
            <a:r>
              <a:rPr lang="en-US" sz="1718" dirty="0">
                <a:solidFill>
                  <a:srgbClr val="000000"/>
                </a:solidFill>
                <a:latin typeface="Open Sauce"/>
                <a:ea typeface="Open Sauce"/>
                <a:cs typeface="Open Sauce"/>
                <a:sym typeface="Open Sauce"/>
              </a:rPr>
              <a:t>XSum allows researchers to explore the task of summarizing longer and more complex texts.</a:t>
            </a:r>
          </a:p>
          <a:p>
            <a:pPr marL="370933" lvl="1" indent="-185466" algn="just">
              <a:lnSpc>
                <a:spcPts val="2852"/>
              </a:lnSpc>
              <a:buFont typeface="Arial"/>
              <a:buChar char="•"/>
            </a:pPr>
            <a:r>
              <a:rPr lang="en-US" sz="1718" dirty="0">
                <a:solidFill>
                  <a:srgbClr val="000000"/>
                </a:solidFill>
                <a:latin typeface="Open Sauce Bold"/>
                <a:ea typeface="Open Sauce Bold"/>
                <a:cs typeface="Open Sauce Bold"/>
                <a:sym typeface="Open Sauce Bold"/>
              </a:rPr>
              <a:t>Number of Documents:</a:t>
            </a:r>
          </a:p>
          <a:p>
            <a:pPr algn="just">
              <a:lnSpc>
                <a:spcPts val="2852"/>
              </a:lnSpc>
            </a:pPr>
            <a:r>
              <a:rPr lang="en-US" sz="1718" dirty="0">
                <a:solidFill>
                  <a:srgbClr val="000000"/>
                </a:solidFill>
                <a:latin typeface="Open Sauce"/>
                <a:ea typeface="Open Sauce"/>
                <a:cs typeface="Open Sauce"/>
                <a:sym typeface="Open Sauce"/>
              </a:rPr>
              <a:t>       </a:t>
            </a:r>
            <a:r>
              <a:rPr lang="en-US" sz="1718" dirty="0">
                <a:solidFill>
                  <a:srgbClr val="000000"/>
                </a:solidFill>
                <a:latin typeface="Open Sauce Bold"/>
                <a:ea typeface="Open Sauce Bold"/>
                <a:cs typeface="Open Sauce Bold"/>
                <a:sym typeface="Open Sauce Bold"/>
              </a:rPr>
              <a:t>Train:</a:t>
            </a:r>
            <a:r>
              <a:rPr lang="en-US" sz="1718" dirty="0">
                <a:solidFill>
                  <a:srgbClr val="000000"/>
                </a:solidFill>
                <a:latin typeface="Open Sauce"/>
                <a:ea typeface="Open Sauce"/>
                <a:cs typeface="Open Sauce"/>
                <a:sym typeface="Open Sauce"/>
              </a:rPr>
              <a:t> 204,045</a:t>
            </a:r>
            <a:r>
              <a:rPr lang="en-US" sz="1718" dirty="0">
                <a:solidFill>
                  <a:srgbClr val="000000"/>
                </a:solidFill>
                <a:latin typeface="Open Sauce Bold"/>
                <a:ea typeface="Open Sauce Bold"/>
                <a:cs typeface="Open Sauce Bold"/>
                <a:sym typeface="Open Sauce Bold"/>
              </a:rPr>
              <a:t> Validation </a:t>
            </a:r>
            <a:r>
              <a:rPr lang="en-US" sz="1718" dirty="0">
                <a:solidFill>
                  <a:srgbClr val="000000"/>
                </a:solidFill>
                <a:latin typeface="Open Sauce"/>
                <a:ea typeface="Open Sauce"/>
                <a:cs typeface="Open Sauce"/>
                <a:sym typeface="Open Sauce"/>
              </a:rPr>
              <a:t>:11,332 Test: 11,334 </a:t>
            </a:r>
            <a:r>
              <a:rPr lang="en-US" sz="1718" dirty="0">
                <a:solidFill>
                  <a:srgbClr val="000000"/>
                </a:solidFill>
                <a:latin typeface="Open Sauce Bold"/>
                <a:ea typeface="Open Sauce Bold"/>
                <a:cs typeface="Open Sauce Bold"/>
                <a:sym typeface="Open Sauce Bold"/>
              </a:rPr>
              <a:t>Total </a:t>
            </a:r>
            <a:r>
              <a:rPr lang="en-US" sz="1718" dirty="0">
                <a:solidFill>
                  <a:srgbClr val="000000"/>
                </a:solidFill>
                <a:latin typeface="Open Sauce"/>
                <a:ea typeface="Open Sauce"/>
                <a:cs typeface="Open Sauce"/>
                <a:sym typeface="Open Sauce"/>
              </a:rPr>
              <a:t>: 226,711</a:t>
            </a:r>
          </a:p>
          <a:p>
            <a:pPr algn="just">
              <a:lnSpc>
                <a:spcPts val="2852"/>
              </a:lnSpc>
            </a:pPr>
            <a:endParaRPr lang="en-US" sz="1718" dirty="0">
              <a:solidFill>
                <a:srgbClr val="000000"/>
              </a:solidFill>
              <a:latin typeface="Open Sauce"/>
              <a:ea typeface="Open Sauce"/>
              <a:cs typeface="Open Sauce"/>
              <a:sym typeface="Open Sauce"/>
            </a:endParaRPr>
          </a:p>
        </p:txBody>
      </p:sp>
      <p:grpSp>
        <p:nvGrpSpPr>
          <p:cNvPr id="10" name="Group 10"/>
          <p:cNvGrpSpPr/>
          <p:nvPr/>
        </p:nvGrpSpPr>
        <p:grpSpPr>
          <a:xfrm>
            <a:off x="0" y="9610725"/>
            <a:ext cx="18288000" cy="523875"/>
            <a:chOff x="0" y="0"/>
            <a:chExt cx="24384000" cy="698500"/>
          </a:xfrm>
        </p:grpSpPr>
        <p:grpSp>
          <p:nvGrpSpPr>
            <p:cNvPr id="11" name="Group 11"/>
            <p:cNvGrpSpPr/>
            <p:nvPr/>
          </p:nvGrpSpPr>
          <p:grpSpPr>
            <a:xfrm>
              <a:off x="0" y="0"/>
              <a:ext cx="24384000" cy="698500"/>
              <a:chOff x="0" y="0"/>
              <a:chExt cx="4816593" cy="137975"/>
            </a:xfrm>
          </p:grpSpPr>
          <p:sp>
            <p:nvSpPr>
              <p:cNvPr id="12" name="Freeform 12"/>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3" name="TextBox 13"/>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4" name="TextBox 14"/>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5" name="TextBox 15"/>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6" name="TextBox 16"/>
            <p:cNvSpPr txBox="1"/>
            <p:nvPr/>
          </p:nvSpPr>
          <p:spPr>
            <a:xfrm>
              <a:off x="21865708"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404" y="2117619"/>
            <a:ext cx="17975191" cy="4601691"/>
            <a:chOff x="0" y="0"/>
            <a:chExt cx="23966922" cy="6135588"/>
          </a:xfrm>
        </p:grpSpPr>
        <p:sp>
          <p:nvSpPr>
            <p:cNvPr id="3" name="Freeform 3"/>
            <p:cNvSpPr/>
            <p:nvPr/>
          </p:nvSpPr>
          <p:spPr>
            <a:xfrm>
              <a:off x="0" y="0"/>
              <a:ext cx="23966922" cy="6135588"/>
            </a:xfrm>
            <a:custGeom>
              <a:avLst/>
              <a:gdLst/>
              <a:ahLst/>
              <a:cxnLst/>
              <a:rect l="l" t="t" r="r" b="b"/>
              <a:pathLst>
                <a:path w="23966922" h="6135588">
                  <a:moveTo>
                    <a:pt x="0" y="0"/>
                  </a:moveTo>
                  <a:lnTo>
                    <a:pt x="23966922" y="0"/>
                  </a:lnTo>
                  <a:lnTo>
                    <a:pt x="23966922" y="6135588"/>
                  </a:lnTo>
                  <a:lnTo>
                    <a:pt x="0" y="6135588"/>
                  </a:lnTo>
                  <a:lnTo>
                    <a:pt x="0" y="0"/>
                  </a:lnTo>
                  <a:close/>
                </a:path>
              </a:pathLst>
            </a:custGeom>
            <a:blipFill>
              <a:blip r:embed="rId2"/>
              <a:stretch>
                <a:fillRect l="-804" t="-19785" r="-1263"/>
              </a:stretch>
            </a:blipFill>
            <a:ln cap="sq">
              <a:noFill/>
              <a:prstDash val="lgDash"/>
              <a:miter/>
            </a:ln>
          </p:spPr>
        </p:sp>
        <p:grpSp>
          <p:nvGrpSpPr>
            <p:cNvPr id="4" name="Group 4"/>
            <p:cNvGrpSpPr/>
            <p:nvPr/>
          </p:nvGrpSpPr>
          <p:grpSpPr>
            <a:xfrm>
              <a:off x="3386930" y="0"/>
              <a:ext cx="17193062" cy="1538157"/>
              <a:chOff x="0" y="0"/>
              <a:chExt cx="3396160" cy="303833"/>
            </a:xfrm>
          </p:grpSpPr>
          <p:sp>
            <p:nvSpPr>
              <p:cNvPr id="5" name="Freeform 5"/>
              <p:cNvSpPr/>
              <p:nvPr/>
            </p:nvSpPr>
            <p:spPr>
              <a:xfrm>
                <a:off x="0" y="0"/>
                <a:ext cx="3396161" cy="303833"/>
              </a:xfrm>
              <a:custGeom>
                <a:avLst/>
                <a:gdLst/>
                <a:ahLst/>
                <a:cxnLst/>
                <a:rect l="l" t="t" r="r" b="b"/>
                <a:pathLst>
                  <a:path w="3396161" h="303833">
                    <a:moveTo>
                      <a:pt x="0" y="0"/>
                    </a:moveTo>
                    <a:lnTo>
                      <a:pt x="3396161" y="0"/>
                    </a:lnTo>
                    <a:lnTo>
                      <a:pt x="3396161" y="303833"/>
                    </a:lnTo>
                    <a:lnTo>
                      <a:pt x="0" y="303833"/>
                    </a:lnTo>
                    <a:close/>
                  </a:path>
                </a:pathLst>
              </a:custGeom>
              <a:solidFill>
                <a:srgbClr val="FFFFFF"/>
              </a:solidFill>
            </p:spPr>
          </p:sp>
          <p:sp>
            <p:nvSpPr>
              <p:cNvPr id="6" name="TextBox 6"/>
              <p:cNvSpPr txBox="1"/>
              <p:nvPr/>
            </p:nvSpPr>
            <p:spPr>
              <a:xfrm>
                <a:off x="0" y="-209550"/>
                <a:ext cx="3396160" cy="513383"/>
              </a:xfrm>
              <a:prstGeom prst="rect">
                <a:avLst/>
              </a:prstGeom>
            </p:spPr>
            <p:txBody>
              <a:bodyPr lIns="50800" tIns="50800" rIns="50800" bIns="50800" rtlCol="0" anchor="ctr"/>
              <a:lstStyle/>
              <a:p>
                <a:pPr algn="ctr">
                  <a:lnSpc>
                    <a:spcPts val="8163"/>
                  </a:lnSpc>
                </a:pPr>
                <a:r>
                  <a:rPr lang="en-US" sz="4917" dirty="0">
                    <a:solidFill>
                      <a:srgbClr val="000000"/>
                    </a:solidFill>
                    <a:latin typeface="League Spartan"/>
                    <a:ea typeface="League Spartan"/>
                    <a:cs typeface="League Spartan"/>
                    <a:sym typeface="League Spartan"/>
                  </a:rPr>
                  <a:t>6 Steps to fine-tune the Pegasus Model</a:t>
                </a:r>
              </a:p>
            </p:txBody>
          </p:sp>
        </p:grpSp>
      </p:grpSp>
      <p:sp>
        <p:nvSpPr>
          <p:cNvPr id="7" name="TextBox 7"/>
          <p:cNvSpPr txBox="1"/>
          <p:nvPr/>
        </p:nvSpPr>
        <p:spPr>
          <a:xfrm>
            <a:off x="600197" y="552997"/>
            <a:ext cx="8732954"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Model Training : </a:t>
            </a:r>
          </a:p>
        </p:txBody>
      </p:sp>
      <p:sp>
        <p:nvSpPr>
          <p:cNvPr id="8" name="TextBox 8"/>
          <p:cNvSpPr txBox="1"/>
          <p:nvPr/>
        </p:nvSpPr>
        <p:spPr>
          <a:xfrm>
            <a:off x="600196" y="7082241"/>
            <a:ext cx="14335004" cy="1921680"/>
          </a:xfrm>
          <a:prstGeom prst="rect">
            <a:avLst/>
          </a:prstGeom>
        </p:spPr>
        <p:txBody>
          <a:bodyPr wrap="square" lIns="0" tIns="0" rIns="0" bIns="0" rtlCol="0" anchor="t">
            <a:spAutoFit/>
          </a:bodyPr>
          <a:lstStyle/>
          <a:p>
            <a:pPr marL="565238" lvl="1" indent="-282619" algn="l">
              <a:lnSpc>
                <a:spcPts val="4345"/>
              </a:lnSpc>
              <a:buFont typeface="Arial"/>
              <a:buChar char="•"/>
            </a:pPr>
            <a:r>
              <a:rPr lang="en-US" sz="2618" dirty="0">
                <a:solidFill>
                  <a:srgbClr val="106861"/>
                </a:solidFill>
                <a:latin typeface="Open Sauce Bold"/>
                <a:ea typeface="Open Sauce Bold"/>
                <a:cs typeface="Open Sauce Bold"/>
                <a:sym typeface="Open Sauce Bold"/>
              </a:rPr>
              <a:t>Challenge: </a:t>
            </a:r>
          </a:p>
          <a:p>
            <a:pPr marL="957760" lvl="2" indent="-319253" algn="l">
              <a:lnSpc>
                <a:spcPts val="3681"/>
              </a:lnSpc>
              <a:buFont typeface="Arial"/>
              <a:buChar char="⚬"/>
            </a:pPr>
            <a:r>
              <a:rPr lang="en-US" sz="2218" dirty="0">
                <a:solidFill>
                  <a:srgbClr val="000000"/>
                </a:solidFill>
                <a:latin typeface="Open Sauce"/>
                <a:ea typeface="Open Sauce"/>
                <a:cs typeface="Open Sauce"/>
                <a:sym typeface="Open Sauce"/>
              </a:rPr>
              <a:t>Limited Hardware Resources for Training large models requires significant computational power.</a:t>
            </a:r>
          </a:p>
          <a:p>
            <a:pPr marL="957760" lvl="2" indent="-319253" algn="l">
              <a:lnSpc>
                <a:spcPts val="3681"/>
              </a:lnSpc>
              <a:buFont typeface="Arial"/>
              <a:buChar char="⚬"/>
            </a:pPr>
            <a:r>
              <a:rPr lang="en-US" sz="2218" dirty="0">
                <a:solidFill>
                  <a:srgbClr val="000000"/>
                </a:solidFill>
                <a:latin typeface="Open Sauce"/>
                <a:ea typeface="Open Sauce"/>
                <a:cs typeface="Open Sauce"/>
                <a:sym typeface="Open Sauce"/>
              </a:rPr>
              <a:t>Your machine might not have enough resources to train a very large model effectively.</a:t>
            </a:r>
          </a:p>
          <a:p>
            <a:pPr algn="l">
              <a:lnSpc>
                <a:spcPts val="3681"/>
              </a:lnSpc>
            </a:pPr>
            <a:endParaRPr lang="en-US" sz="2218" dirty="0">
              <a:solidFill>
                <a:srgbClr val="000000"/>
              </a:solidFill>
              <a:latin typeface="Open Sauce"/>
              <a:ea typeface="Open Sauce"/>
              <a:cs typeface="Open Sauce"/>
              <a:sym typeface="Open Sauce"/>
            </a:endParaRPr>
          </a:p>
        </p:txBody>
      </p:sp>
      <p:grpSp>
        <p:nvGrpSpPr>
          <p:cNvPr id="9" name="Group 9"/>
          <p:cNvGrpSpPr/>
          <p:nvPr/>
        </p:nvGrpSpPr>
        <p:grpSpPr>
          <a:xfrm>
            <a:off x="0" y="9610725"/>
            <a:ext cx="18288000" cy="523875"/>
            <a:chOff x="0" y="0"/>
            <a:chExt cx="24384000" cy="698500"/>
          </a:xfrm>
        </p:grpSpPr>
        <p:grpSp>
          <p:nvGrpSpPr>
            <p:cNvPr id="10" name="Group 10"/>
            <p:cNvGrpSpPr/>
            <p:nvPr/>
          </p:nvGrpSpPr>
          <p:grpSpPr>
            <a:xfrm>
              <a:off x="0" y="0"/>
              <a:ext cx="24384000" cy="698500"/>
              <a:chOff x="0" y="0"/>
              <a:chExt cx="4816593" cy="137975"/>
            </a:xfrm>
          </p:grpSpPr>
          <p:sp>
            <p:nvSpPr>
              <p:cNvPr id="11" name="Freeform 11"/>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2" name="TextBox 12"/>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3" name="TextBox 13"/>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4" name="TextBox 14"/>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5" name="TextBox 15"/>
            <p:cNvSpPr txBox="1"/>
            <p:nvPr/>
          </p:nvSpPr>
          <p:spPr>
            <a:xfrm>
              <a:off x="21027932"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12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1245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649661" y="-1009650"/>
            <a:ext cx="3299321" cy="4114800"/>
          </a:xfrm>
          <a:custGeom>
            <a:avLst/>
            <a:gdLst/>
            <a:ahLst/>
            <a:cxnLst/>
            <a:rect l="l" t="t" r="r" b="b"/>
            <a:pathLst>
              <a:path w="3299321" h="4114800">
                <a:moveTo>
                  <a:pt x="0" y="0"/>
                </a:moveTo>
                <a:lnTo>
                  <a:pt x="3299322" y="0"/>
                </a:lnTo>
                <a:lnTo>
                  <a:pt x="32993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0" y="9610725"/>
            <a:ext cx="18288000" cy="523875"/>
            <a:chOff x="0" y="0"/>
            <a:chExt cx="24384000" cy="698500"/>
          </a:xfrm>
        </p:grpSpPr>
        <p:grpSp>
          <p:nvGrpSpPr>
            <p:cNvPr id="5" name="Group 5"/>
            <p:cNvGrpSpPr/>
            <p:nvPr/>
          </p:nvGrpSpPr>
          <p:grpSpPr>
            <a:xfrm>
              <a:off x="0" y="0"/>
              <a:ext cx="24384000" cy="698500"/>
              <a:chOff x="0" y="0"/>
              <a:chExt cx="4816593" cy="137975"/>
            </a:xfrm>
          </p:grpSpPr>
          <p:sp>
            <p:nvSpPr>
              <p:cNvPr id="6" name="Freeform 6"/>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7" name="TextBox 7"/>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8" name="TextBox 8"/>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9" name="TextBox 9"/>
            <p:cNvSpPr txBox="1"/>
            <p:nvPr/>
          </p:nvSpPr>
          <p:spPr>
            <a:xfrm>
              <a:off x="10330873" y="93753"/>
              <a:ext cx="2878900"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0" name="TextBox 10"/>
            <p:cNvSpPr txBox="1"/>
            <p:nvPr/>
          </p:nvSpPr>
          <p:spPr>
            <a:xfrm>
              <a:off x="21679535"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13</a:t>
              </a:r>
            </a:p>
          </p:txBody>
        </p:sp>
      </p:grpSp>
      <p:sp>
        <p:nvSpPr>
          <p:cNvPr id="11" name="Freeform 11"/>
          <p:cNvSpPr/>
          <p:nvPr/>
        </p:nvSpPr>
        <p:spPr>
          <a:xfrm>
            <a:off x="12846419" y="1666522"/>
            <a:ext cx="3498721" cy="1095822"/>
          </a:xfrm>
          <a:custGeom>
            <a:avLst/>
            <a:gdLst/>
            <a:ahLst/>
            <a:cxnLst/>
            <a:rect l="l" t="t" r="r" b="b"/>
            <a:pathLst>
              <a:path w="3498721" h="1095822">
                <a:moveTo>
                  <a:pt x="0" y="0"/>
                </a:moveTo>
                <a:lnTo>
                  <a:pt x="3498722" y="0"/>
                </a:lnTo>
                <a:lnTo>
                  <a:pt x="3498722" y="1095822"/>
                </a:lnTo>
                <a:lnTo>
                  <a:pt x="0" y="1095822"/>
                </a:lnTo>
                <a:lnTo>
                  <a:pt x="0" y="0"/>
                </a:lnTo>
                <a:close/>
              </a:path>
            </a:pathLst>
          </a:custGeom>
          <a:blipFill>
            <a:blip r:embed="rId6"/>
            <a:stretch>
              <a:fillRect t="-41566" b="-18072"/>
            </a:stretch>
          </a:blipFill>
        </p:spPr>
      </p:sp>
      <p:sp>
        <p:nvSpPr>
          <p:cNvPr id="12" name="TextBox 12"/>
          <p:cNvSpPr txBox="1"/>
          <p:nvPr/>
        </p:nvSpPr>
        <p:spPr>
          <a:xfrm>
            <a:off x="609722" y="607282"/>
            <a:ext cx="7406446"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106861"/>
                </a:solidFill>
                <a:latin typeface="Open Sauce Bold"/>
                <a:ea typeface="Open Sauce Bold"/>
                <a:cs typeface="Open Sauce Bold"/>
                <a:sym typeface="Open Sauce Bold"/>
              </a:rPr>
              <a:t>Model Training </a:t>
            </a:r>
            <a:r>
              <a:rPr lang="en-US" sz="4692" u="sng" spc="-93" dirty="0">
                <a:solidFill>
                  <a:srgbClr val="EC9C52"/>
                </a:solidFill>
                <a:latin typeface="Open Sauce Bold"/>
                <a:ea typeface="Open Sauce Bold"/>
                <a:cs typeface="Open Sauce Bold"/>
                <a:sym typeface="Open Sauce Bold"/>
              </a:rPr>
              <a:t>Process :</a:t>
            </a:r>
            <a:r>
              <a:rPr lang="en-US" sz="4692" u="sng" spc="-93" dirty="0">
                <a:solidFill>
                  <a:srgbClr val="106861"/>
                </a:solidFill>
                <a:latin typeface="Open Sauce Bold"/>
                <a:ea typeface="Open Sauce Bold"/>
                <a:cs typeface="Open Sauce Bold"/>
                <a:sym typeface="Open Sauce Bold"/>
              </a:rPr>
              <a:t> </a:t>
            </a:r>
          </a:p>
        </p:txBody>
      </p:sp>
      <p:sp>
        <p:nvSpPr>
          <p:cNvPr id="13" name="TextBox 13"/>
          <p:cNvSpPr txBox="1"/>
          <p:nvPr/>
        </p:nvSpPr>
        <p:spPr>
          <a:xfrm>
            <a:off x="911500" y="1751938"/>
            <a:ext cx="6802782" cy="4033696"/>
          </a:xfrm>
          <a:prstGeom prst="rect">
            <a:avLst/>
          </a:prstGeom>
        </p:spPr>
        <p:txBody>
          <a:bodyPr lIns="0" tIns="0" rIns="0" bIns="0" rtlCol="0" anchor="t">
            <a:spAutoFit/>
          </a:bodyPr>
          <a:lstStyle/>
          <a:p>
            <a:pPr algn="l">
              <a:lnSpc>
                <a:spcPts val="2694"/>
              </a:lnSpc>
            </a:pPr>
            <a:r>
              <a:rPr lang="en-US" sz="1622" dirty="0">
                <a:solidFill>
                  <a:srgbClr val="106861"/>
                </a:solidFill>
                <a:latin typeface="Open Sauce"/>
                <a:ea typeface="Open Sauce"/>
                <a:cs typeface="Open Sauce"/>
                <a:sym typeface="Open Sauce"/>
              </a:rPr>
              <a:t>I</a:t>
            </a:r>
            <a:r>
              <a:rPr lang="en-US" sz="1622" dirty="0">
                <a:solidFill>
                  <a:srgbClr val="106861"/>
                </a:solidFill>
                <a:latin typeface="Open Sauce Bold"/>
                <a:ea typeface="Open Sauce Bold"/>
                <a:cs typeface="Open Sauce Bold"/>
                <a:sym typeface="Open Sauce Bold"/>
              </a:rPr>
              <a:t>nitial Model Selection: BART-base</a:t>
            </a:r>
          </a:p>
          <a:p>
            <a:pPr marL="350384" lvl="1" indent="-175192" algn="l">
              <a:lnSpc>
                <a:spcPts val="2694"/>
              </a:lnSpc>
              <a:spcBef>
                <a:spcPct val="0"/>
              </a:spcBef>
              <a:buFont typeface="Arial"/>
              <a:buChar char="•"/>
            </a:pPr>
            <a:r>
              <a:rPr lang="en-US" sz="1622" dirty="0">
                <a:solidFill>
                  <a:srgbClr val="000000"/>
                </a:solidFill>
                <a:latin typeface="Open Sauce Bold"/>
                <a:ea typeface="Open Sauce Bold"/>
                <a:cs typeface="Open Sauce Bold"/>
                <a:sym typeface="Open Sauce Bold"/>
              </a:rPr>
              <a:t>Pros:</a:t>
            </a:r>
          </a:p>
          <a:p>
            <a:pPr marL="700768" lvl="2" indent="-233589" algn="l">
              <a:lnSpc>
                <a:spcPts val="2694"/>
              </a:lnSpc>
              <a:spcBef>
                <a:spcPct val="0"/>
              </a:spcBef>
              <a:buFont typeface="Arial"/>
              <a:buChar char="⚬"/>
            </a:pPr>
            <a:r>
              <a:rPr lang="en-US" sz="1622" dirty="0">
                <a:solidFill>
                  <a:srgbClr val="000000"/>
                </a:solidFill>
                <a:latin typeface="Open Sauce"/>
                <a:ea typeface="Open Sauce"/>
                <a:cs typeface="Open Sauce"/>
                <a:sym typeface="Open Sauce"/>
              </a:rPr>
              <a:t>Powerful transformer model with strong language understanding.</a:t>
            </a:r>
          </a:p>
          <a:p>
            <a:pPr marL="350384" lvl="1" indent="-175192" algn="l">
              <a:lnSpc>
                <a:spcPts val="2694"/>
              </a:lnSpc>
              <a:spcBef>
                <a:spcPct val="0"/>
              </a:spcBef>
              <a:buFont typeface="Arial"/>
              <a:buChar char="•"/>
            </a:pPr>
            <a:r>
              <a:rPr lang="en-US" sz="1622" dirty="0">
                <a:solidFill>
                  <a:srgbClr val="000000"/>
                </a:solidFill>
                <a:latin typeface="Open Sauce Bold"/>
                <a:ea typeface="Open Sauce Bold"/>
                <a:cs typeface="Open Sauce Bold"/>
                <a:sym typeface="Open Sauce Bold"/>
              </a:rPr>
              <a:t>Cons:</a:t>
            </a:r>
          </a:p>
          <a:p>
            <a:pPr marL="700768" lvl="2" indent="-233589" algn="l">
              <a:lnSpc>
                <a:spcPts val="2694"/>
              </a:lnSpc>
              <a:spcBef>
                <a:spcPct val="0"/>
              </a:spcBef>
              <a:buFont typeface="Arial"/>
              <a:buChar char="⚬"/>
            </a:pPr>
            <a:r>
              <a:rPr lang="en-US" sz="1622" dirty="0">
                <a:solidFill>
                  <a:srgbClr val="000000"/>
                </a:solidFill>
                <a:latin typeface="Open Sauce"/>
                <a:ea typeface="Open Sauce"/>
                <a:cs typeface="Open Sauce"/>
                <a:sym typeface="Open Sauce"/>
              </a:rPr>
              <a:t>Large size - can be resource-intensive for local machines, leading to:</a:t>
            </a:r>
          </a:p>
          <a:p>
            <a:pPr marL="1051151" lvl="3" indent="-262788" algn="l">
              <a:lnSpc>
                <a:spcPts val="2694"/>
              </a:lnSpc>
              <a:spcBef>
                <a:spcPct val="0"/>
              </a:spcBef>
              <a:buFont typeface="Arial"/>
              <a:buChar char="￭"/>
            </a:pPr>
            <a:r>
              <a:rPr lang="en-US" sz="1622" dirty="0">
                <a:solidFill>
                  <a:srgbClr val="000000"/>
                </a:solidFill>
                <a:latin typeface="Open Sauce"/>
                <a:ea typeface="Open Sauce"/>
                <a:cs typeface="Open Sauce"/>
                <a:sym typeface="Open Sauce"/>
              </a:rPr>
              <a:t>Slow training times.</a:t>
            </a:r>
          </a:p>
          <a:p>
            <a:pPr marL="1051151" lvl="3" indent="-262788" algn="l">
              <a:lnSpc>
                <a:spcPts val="2694"/>
              </a:lnSpc>
              <a:spcBef>
                <a:spcPct val="0"/>
              </a:spcBef>
              <a:buFont typeface="Arial"/>
              <a:buChar char="￭"/>
            </a:pPr>
            <a:r>
              <a:rPr lang="en-US" sz="1622" dirty="0">
                <a:solidFill>
                  <a:srgbClr val="000000"/>
                </a:solidFill>
                <a:latin typeface="Open Sauce"/>
                <a:ea typeface="Open Sauce"/>
                <a:cs typeface="Open Sauce"/>
                <a:sym typeface="Open Sauce"/>
              </a:rPr>
              <a:t>Memory limitations, potentially causing training failures.</a:t>
            </a:r>
          </a:p>
          <a:p>
            <a:pPr algn="l">
              <a:lnSpc>
                <a:spcPts val="2694"/>
              </a:lnSpc>
              <a:spcBef>
                <a:spcPct val="0"/>
              </a:spcBef>
            </a:pPr>
            <a:endParaRPr lang="en-US" sz="1622" dirty="0">
              <a:solidFill>
                <a:srgbClr val="000000"/>
              </a:solidFill>
              <a:latin typeface="Open Sauce"/>
              <a:ea typeface="Open Sauce"/>
              <a:cs typeface="Open Sauce"/>
              <a:sym typeface="Open Sauce"/>
            </a:endParaRPr>
          </a:p>
          <a:p>
            <a:pPr marL="350384" lvl="1" indent="-175192" algn="l">
              <a:lnSpc>
                <a:spcPts val="2694"/>
              </a:lnSpc>
              <a:spcBef>
                <a:spcPct val="0"/>
              </a:spcBef>
              <a:buFont typeface="Arial"/>
              <a:buChar char="•"/>
            </a:pPr>
            <a:r>
              <a:rPr lang="en-US" sz="1622" dirty="0">
                <a:solidFill>
                  <a:srgbClr val="000000"/>
                </a:solidFill>
                <a:latin typeface="Open Sauce Bold"/>
                <a:ea typeface="Open Sauce Bold"/>
                <a:cs typeface="Open Sauce Bold"/>
                <a:sym typeface="Open Sauce Bold"/>
              </a:rPr>
              <a:t>Key Point:</a:t>
            </a:r>
            <a:r>
              <a:rPr lang="en-US" sz="1622" dirty="0">
                <a:solidFill>
                  <a:srgbClr val="000000"/>
                </a:solidFill>
                <a:latin typeface="Open Sauce"/>
                <a:ea typeface="Open Sauce"/>
                <a:cs typeface="Open Sauce"/>
                <a:sym typeface="Open Sauce"/>
              </a:rPr>
              <a:t> BART-base: Powerful But Resource-Intensive</a:t>
            </a:r>
          </a:p>
          <a:p>
            <a:pPr algn="l">
              <a:lnSpc>
                <a:spcPts val="2694"/>
              </a:lnSpc>
              <a:spcBef>
                <a:spcPct val="0"/>
              </a:spcBef>
            </a:pPr>
            <a:endParaRPr lang="en-US" sz="1622" dirty="0">
              <a:solidFill>
                <a:srgbClr val="000000"/>
              </a:solidFill>
              <a:latin typeface="Open Sauce"/>
              <a:ea typeface="Open Sauce"/>
              <a:cs typeface="Open Sauce"/>
              <a:sym typeface="Open Sauce"/>
            </a:endParaRPr>
          </a:p>
        </p:txBody>
      </p:sp>
      <p:sp>
        <p:nvSpPr>
          <p:cNvPr id="14" name="TextBox 14"/>
          <p:cNvSpPr txBox="1"/>
          <p:nvPr/>
        </p:nvSpPr>
        <p:spPr>
          <a:xfrm>
            <a:off x="1043338" y="6041066"/>
            <a:ext cx="6539105" cy="3217234"/>
          </a:xfrm>
          <a:prstGeom prst="rect">
            <a:avLst/>
          </a:prstGeom>
        </p:spPr>
        <p:txBody>
          <a:bodyPr lIns="0" tIns="0" rIns="0" bIns="0" rtlCol="0" anchor="t">
            <a:spAutoFit/>
          </a:bodyPr>
          <a:lstStyle/>
          <a:p>
            <a:pPr algn="l">
              <a:lnSpc>
                <a:spcPts val="2875"/>
              </a:lnSpc>
            </a:pPr>
            <a:r>
              <a:rPr lang="en-US" sz="1732" dirty="0">
                <a:solidFill>
                  <a:srgbClr val="106861"/>
                </a:solidFill>
                <a:latin typeface="Open Sauce Bold"/>
                <a:ea typeface="Open Sauce Bold"/>
                <a:cs typeface="Open Sauce Bold"/>
                <a:sym typeface="Open Sauce Bold"/>
              </a:rPr>
              <a:t>Efficient Model Selection (T5)</a:t>
            </a:r>
          </a:p>
          <a:p>
            <a:pPr marL="374007" lvl="1" indent="-187003" algn="l">
              <a:lnSpc>
                <a:spcPts val="2875"/>
              </a:lnSpc>
              <a:spcBef>
                <a:spcPct val="0"/>
              </a:spcBef>
              <a:buFont typeface="Arial"/>
              <a:buChar char="•"/>
            </a:pPr>
            <a:r>
              <a:rPr lang="en-US" sz="1732" dirty="0">
                <a:solidFill>
                  <a:srgbClr val="000000"/>
                </a:solidFill>
                <a:latin typeface="Open Sauce Bold"/>
                <a:ea typeface="Open Sauce Bold"/>
                <a:cs typeface="Open Sauce Bold"/>
                <a:sym typeface="Open Sauce Bold"/>
              </a:rPr>
              <a:t>Reasoning:</a:t>
            </a:r>
          </a:p>
          <a:p>
            <a:pPr marL="748014" lvl="2" indent="-249338" algn="l">
              <a:lnSpc>
                <a:spcPts val="2875"/>
              </a:lnSpc>
              <a:spcBef>
                <a:spcPct val="0"/>
              </a:spcBef>
              <a:buFont typeface="Arial"/>
              <a:buChar char="⚬"/>
            </a:pPr>
            <a:r>
              <a:rPr lang="en-US" sz="1732" dirty="0">
                <a:solidFill>
                  <a:srgbClr val="000000"/>
                </a:solidFill>
                <a:latin typeface="Open Sauce"/>
                <a:ea typeface="Open Sauce"/>
                <a:cs typeface="Open Sauce"/>
                <a:sym typeface="Open Sauce"/>
              </a:rPr>
              <a:t>Switched to T5, a smaller and more efficient model.</a:t>
            </a:r>
          </a:p>
          <a:p>
            <a:pPr marL="374007" lvl="1" indent="-187003" algn="l">
              <a:lnSpc>
                <a:spcPts val="2875"/>
              </a:lnSpc>
              <a:spcBef>
                <a:spcPct val="0"/>
              </a:spcBef>
              <a:buFont typeface="Arial"/>
              <a:buChar char="•"/>
            </a:pPr>
            <a:r>
              <a:rPr lang="en-US" sz="1732" dirty="0">
                <a:solidFill>
                  <a:srgbClr val="000000"/>
                </a:solidFill>
                <a:latin typeface="Open Sauce Bold"/>
                <a:ea typeface="Open Sauce Bold"/>
                <a:cs typeface="Open Sauce Bold"/>
                <a:sym typeface="Open Sauce Bold"/>
              </a:rPr>
              <a:t>Pros:</a:t>
            </a:r>
          </a:p>
          <a:p>
            <a:pPr marL="748014" lvl="2" indent="-249338" algn="l">
              <a:lnSpc>
                <a:spcPts val="2875"/>
              </a:lnSpc>
              <a:spcBef>
                <a:spcPct val="0"/>
              </a:spcBef>
              <a:buFont typeface="Arial"/>
              <a:buChar char="⚬"/>
            </a:pPr>
            <a:r>
              <a:rPr lang="en-US" sz="1732" dirty="0">
                <a:solidFill>
                  <a:srgbClr val="000000"/>
                </a:solidFill>
                <a:latin typeface="Open Sauce"/>
                <a:ea typeface="Open Sauce"/>
                <a:cs typeface="Open Sauce"/>
                <a:sym typeface="Open Sauce"/>
              </a:rPr>
              <a:t>Faster training on your machine due to its smaller size.</a:t>
            </a:r>
          </a:p>
          <a:p>
            <a:pPr marL="748014" lvl="2" indent="-249338" algn="l">
              <a:lnSpc>
                <a:spcPts val="2875"/>
              </a:lnSpc>
              <a:spcBef>
                <a:spcPct val="0"/>
              </a:spcBef>
              <a:buFont typeface="Arial"/>
              <a:buChar char="⚬"/>
            </a:pPr>
            <a:r>
              <a:rPr lang="en-US" sz="1732" dirty="0">
                <a:solidFill>
                  <a:srgbClr val="000000"/>
                </a:solidFill>
                <a:latin typeface="Open Sauce"/>
                <a:ea typeface="Open Sauce"/>
                <a:cs typeface="Open Sauce"/>
                <a:sym typeface="Open Sauce"/>
              </a:rPr>
              <a:t>More suitable for available hardware resources.</a:t>
            </a:r>
          </a:p>
          <a:p>
            <a:pPr algn="l">
              <a:lnSpc>
                <a:spcPts val="2875"/>
              </a:lnSpc>
              <a:spcBef>
                <a:spcPct val="0"/>
              </a:spcBef>
            </a:pPr>
            <a:endParaRPr lang="en-US" sz="1732" dirty="0">
              <a:solidFill>
                <a:srgbClr val="000000"/>
              </a:solidFill>
              <a:latin typeface="Open Sauce"/>
              <a:ea typeface="Open Sauce"/>
              <a:cs typeface="Open Sauce"/>
              <a:sym typeface="Open Sauce"/>
            </a:endParaRPr>
          </a:p>
          <a:p>
            <a:pPr marL="374007" lvl="1" indent="-187003" algn="l">
              <a:lnSpc>
                <a:spcPts val="2875"/>
              </a:lnSpc>
              <a:spcBef>
                <a:spcPct val="0"/>
              </a:spcBef>
              <a:buFont typeface="Arial"/>
              <a:buChar char="•"/>
            </a:pPr>
            <a:r>
              <a:rPr lang="en-US" sz="1732" dirty="0">
                <a:solidFill>
                  <a:srgbClr val="000000"/>
                </a:solidFill>
                <a:latin typeface="Open Sauce Bold"/>
                <a:ea typeface="Open Sauce Bold"/>
                <a:cs typeface="Open Sauce Bold"/>
                <a:sym typeface="Open Sauce Bold"/>
              </a:rPr>
              <a:t>Key Point: </a:t>
            </a:r>
            <a:r>
              <a:rPr lang="en-US" sz="1732" dirty="0">
                <a:solidFill>
                  <a:srgbClr val="000000"/>
                </a:solidFill>
                <a:latin typeface="Open Sauce"/>
                <a:ea typeface="Open Sauce"/>
                <a:cs typeface="Open Sauce"/>
                <a:sym typeface="Open Sauce"/>
              </a:rPr>
              <a:t>T5: Efficient Model for Local Machine Training</a:t>
            </a:r>
          </a:p>
          <a:p>
            <a:pPr algn="l">
              <a:lnSpc>
                <a:spcPts val="2875"/>
              </a:lnSpc>
              <a:spcBef>
                <a:spcPct val="0"/>
              </a:spcBef>
            </a:pPr>
            <a:endParaRPr lang="en-US" sz="1732" dirty="0">
              <a:solidFill>
                <a:srgbClr val="000000"/>
              </a:solidFill>
              <a:latin typeface="Open Sauce"/>
              <a:ea typeface="Open Sauce"/>
              <a:cs typeface="Open Sauce"/>
              <a:sym typeface="Open Sauce"/>
            </a:endParaRPr>
          </a:p>
        </p:txBody>
      </p:sp>
      <p:sp>
        <p:nvSpPr>
          <p:cNvPr id="15" name="TextBox 15"/>
          <p:cNvSpPr txBox="1"/>
          <p:nvPr/>
        </p:nvSpPr>
        <p:spPr>
          <a:xfrm>
            <a:off x="8180216" y="1676047"/>
            <a:ext cx="8609842" cy="4185478"/>
          </a:xfrm>
          <a:prstGeom prst="rect">
            <a:avLst/>
          </a:prstGeom>
        </p:spPr>
        <p:txBody>
          <a:bodyPr lIns="0" tIns="0" rIns="0" bIns="0" rtlCol="0" anchor="t">
            <a:spAutoFit/>
          </a:bodyPr>
          <a:lstStyle/>
          <a:p>
            <a:pPr algn="l">
              <a:lnSpc>
                <a:spcPts val="2592"/>
              </a:lnSpc>
            </a:pPr>
            <a:r>
              <a:rPr lang="en-US" sz="1561" dirty="0">
                <a:solidFill>
                  <a:srgbClr val="106861"/>
                </a:solidFill>
                <a:latin typeface="Open Sauce Bold"/>
                <a:ea typeface="Open Sauce Bold"/>
                <a:cs typeface="Open Sauce Bold"/>
                <a:sym typeface="Open Sauce Bold"/>
              </a:rPr>
              <a:t>Results and Next Step: Exploring Pegasus</a:t>
            </a:r>
          </a:p>
          <a:p>
            <a:pPr marL="337217" lvl="1" indent="-168608" algn="l">
              <a:lnSpc>
                <a:spcPts val="2592"/>
              </a:lnSpc>
              <a:spcBef>
                <a:spcPct val="0"/>
              </a:spcBef>
              <a:buFont typeface="Arial"/>
              <a:buChar char="•"/>
            </a:pPr>
            <a:r>
              <a:rPr lang="en-US" sz="1561" dirty="0">
                <a:solidFill>
                  <a:srgbClr val="000000"/>
                </a:solidFill>
                <a:latin typeface="Open Sauce Bold"/>
                <a:ea typeface="Open Sauce Bold"/>
                <a:cs typeface="Open Sauce Bold"/>
                <a:sym typeface="Open Sauce Bold"/>
              </a:rPr>
              <a:t>Observations with T5:</a:t>
            </a:r>
          </a:p>
          <a:p>
            <a:pPr marL="674434" lvl="2" indent="-224811" algn="l">
              <a:lnSpc>
                <a:spcPts val="2592"/>
              </a:lnSpc>
              <a:spcBef>
                <a:spcPct val="0"/>
              </a:spcBef>
              <a:buFont typeface="Arial"/>
              <a:buChar char="⚬"/>
            </a:pPr>
            <a:r>
              <a:rPr lang="en-US" sz="1561" dirty="0">
                <a:solidFill>
                  <a:srgbClr val="000000"/>
                </a:solidFill>
                <a:latin typeface="Open Sauce"/>
                <a:ea typeface="Open Sauce"/>
                <a:cs typeface="Open Sauce"/>
                <a:sym typeface="Open Sauce"/>
              </a:rPr>
              <a:t>Achieved baseline performance.</a:t>
            </a:r>
          </a:p>
          <a:p>
            <a:pPr marL="337217" lvl="1" indent="-168608" algn="l">
              <a:lnSpc>
                <a:spcPts val="2592"/>
              </a:lnSpc>
              <a:spcBef>
                <a:spcPct val="0"/>
              </a:spcBef>
              <a:buFont typeface="Arial"/>
              <a:buChar char="•"/>
            </a:pPr>
            <a:r>
              <a:rPr lang="en-US" sz="1561" dirty="0">
                <a:solidFill>
                  <a:srgbClr val="000000"/>
                </a:solidFill>
                <a:latin typeface="Open Sauce Bold"/>
                <a:ea typeface="Open Sauce Bold"/>
                <a:cs typeface="Open Sauce Bold"/>
                <a:sym typeface="Open Sauce Bold"/>
              </a:rPr>
              <a:t>Key Point: </a:t>
            </a:r>
            <a:r>
              <a:rPr lang="en-US" sz="1561" dirty="0">
                <a:solidFill>
                  <a:srgbClr val="000000"/>
                </a:solidFill>
                <a:latin typeface="Open Sauce"/>
                <a:ea typeface="Open Sauce"/>
                <a:cs typeface="Open Sauce"/>
                <a:sym typeface="Open Sauce"/>
              </a:rPr>
              <a:t>T5 Results: Achieved Baseline Performance</a:t>
            </a:r>
          </a:p>
          <a:p>
            <a:pPr marL="337217" lvl="1" indent="-168608" algn="l">
              <a:lnSpc>
                <a:spcPts val="2592"/>
              </a:lnSpc>
              <a:spcBef>
                <a:spcPct val="0"/>
              </a:spcBef>
              <a:buFont typeface="Arial"/>
              <a:buChar char="•"/>
            </a:pPr>
            <a:r>
              <a:rPr lang="en-US" sz="1561" dirty="0">
                <a:solidFill>
                  <a:srgbClr val="000000"/>
                </a:solidFill>
                <a:latin typeface="Open Sauce Bold"/>
                <a:ea typeface="Open Sauce Bold"/>
                <a:cs typeface="Open Sauce Bold"/>
                <a:sym typeface="Open Sauce Bold"/>
              </a:rPr>
              <a:t>Exploration:</a:t>
            </a:r>
          </a:p>
          <a:p>
            <a:pPr marL="674434" lvl="2" indent="-224811" algn="l">
              <a:lnSpc>
                <a:spcPts val="2592"/>
              </a:lnSpc>
              <a:spcBef>
                <a:spcPct val="0"/>
              </a:spcBef>
              <a:buFont typeface="Arial"/>
              <a:buChar char="⚬"/>
            </a:pPr>
            <a:r>
              <a:rPr lang="en-US" sz="1561" dirty="0">
                <a:solidFill>
                  <a:srgbClr val="000000"/>
                </a:solidFill>
                <a:latin typeface="Open Sauce"/>
                <a:ea typeface="Open Sauce"/>
                <a:cs typeface="Open Sauce"/>
                <a:sym typeface="Open Sauce"/>
              </a:rPr>
              <a:t>Considered Pegasus, a model specifically designed for abstractive summarization.</a:t>
            </a:r>
          </a:p>
          <a:p>
            <a:pPr marL="337217" lvl="1" indent="-168608" algn="l">
              <a:lnSpc>
                <a:spcPts val="2592"/>
              </a:lnSpc>
              <a:spcBef>
                <a:spcPct val="0"/>
              </a:spcBef>
              <a:buFont typeface="Arial"/>
              <a:buChar char="•"/>
            </a:pPr>
            <a:r>
              <a:rPr lang="en-US" sz="1561" dirty="0">
                <a:solidFill>
                  <a:srgbClr val="000000"/>
                </a:solidFill>
                <a:latin typeface="Open Sauce Bold"/>
                <a:ea typeface="Open Sauce Bold"/>
                <a:cs typeface="Open Sauce Bold"/>
                <a:sym typeface="Open Sauce Bold"/>
              </a:rPr>
              <a:t>Pros:</a:t>
            </a:r>
          </a:p>
          <a:p>
            <a:pPr marL="674434" lvl="2" indent="-224811" algn="l">
              <a:lnSpc>
                <a:spcPts val="2592"/>
              </a:lnSpc>
              <a:spcBef>
                <a:spcPct val="0"/>
              </a:spcBef>
              <a:buFont typeface="Arial"/>
              <a:buChar char="⚬"/>
            </a:pPr>
            <a:r>
              <a:rPr lang="en-US" sz="1561" dirty="0">
                <a:solidFill>
                  <a:srgbClr val="000000"/>
                </a:solidFill>
                <a:latin typeface="Open Sauce"/>
                <a:ea typeface="Open Sauce"/>
                <a:cs typeface="Open Sauce"/>
                <a:sym typeface="Open Sauce"/>
              </a:rPr>
              <a:t>Optimized architecture for abstractive summarization tasks.</a:t>
            </a:r>
          </a:p>
          <a:p>
            <a:pPr marL="674434" lvl="2" indent="-224811" algn="l">
              <a:lnSpc>
                <a:spcPts val="2592"/>
              </a:lnSpc>
              <a:spcBef>
                <a:spcPct val="0"/>
              </a:spcBef>
              <a:buFont typeface="Arial"/>
              <a:buChar char="⚬"/>
            </a:pPr>
            <a:r>
              <a:rPr lang="en-US" sz="1561" dirty="0">
                <a:solidFill>
                  <a:srgbClr val="000000"/>
                </a:solidFill>
                <a:latin typeface="Open Sauce"/>
                <a:ea typeface="Open Sauce"/>
                <a:cs typeface="Open Sauce"/>
                <a:sym typeface="Open Sauce"/>
              </a:rPr>
              <a:t>Potentially leads to higher quality and accuracy in summaries4</a:t>
            </a:r>
          </a:p>
          <a:p>
            <a:pPr algn="l">
              <a:lnSpc>
                <a:spcPts val="2592"/>
              </a:lnSpc>
              <a:spcBef>
                <a:spcPct val="0"/>
              </a:spcBef>
            </a:pPr>
            <a:r>
              <a:rPr lang="en-US" sz="1561" dirty="0">
                <a:solidFill>
                  <a:srgbClr val="000000"/>
                </a:solidFill>
                <a:latin typeface="Open Sauce"/>
                <a:ea typeface="Open Sauce"/>
                <a:cs typeface="Open Sauce"/>
                <a:sym typeface="Open Sauce"/>
              </a:rPr>
              <a:t>.</a:t>
            </a:r>
          </a:p>
          <a:p>
            <a:pPr marL="337217" lvl="1" indent="-168608" algn="l">
              <a:lnSpc>
                <a:spcPts val="2592"/>
              </a:lnSpc>
              <a:spcBef>
                <a:spcPct val="0"/>
              </a:spcBef>
              <a:buFont typeface="Arial"/>
              <a:buChar char="•"/>
            </a:pPr>
            <a:r>
              <a:rPr lang="en-US" sz="1561" dirty="0">
                <a:solidFill>
                  <a:srgbClr val="000000"/>
                </a:solidFill>
                <a:latin typeface="Open Sauce Bold"/>
                <a:ea typeface="Open Sauce Bold"/>
                <a:cs typeface="Open Sauce Bold"/>
                <a:sym typeface="Open Sauce Bold"/>
              </a:rPr>
              <a:t>Key Point: </a:t>
            </a:r>
            <a:r>
              <a:rPr lang="en-US" sz="1561" dirty="0">
                <a:solidFill>
                  <a:srgbClr val="000000"/>
                </a:solidFill>
                <a:latin typeface="Open Sauce"/>
                <a:ea typeface="Open Sauce"/>
                <a:cs typeface="Open Sauce"/>
                <a:sym typeface="Open Sauce"/>
              </a:rPr>
              <a:t>Pegasus: Exploring Model Strength for Abstractive Summarization</a:t>
            </a:r>
          </a:p>
          <a:p>
            <a:pPr algn="l">
              <a:lnSpc>
                <a:spcPts val="2592"/>
              </a:lnSpc>
              <a:spcBef>
                <a:spcPct val="0"/>
              </a:spcBef>
            </a:pPr>
            <a:endParaRPr lang="en-US" sz="1561" dirty="0">
              <a:solidFill>
                <a:srgbClr val="000000"/>
              </a:solidFill>
              <a:latin typeface="Open Sauce"/>
              <a:ea typeface="Open Sauce"/>
              <a:cs typeface="Open Sauce"/>
              <a:sym typeface="Open Sauce"/>
            </a:endParaRPr>
          </a:p>
          <a:p>
            <a:pPr algn="l">
              <a:lnSpc>
                <a:spcPts val="2592"/>
              </a:lnSpc>
              <a:spcBef>
                <a:spcPct val="0"/>
              </a:spcBef>
            </a:pPr>
            <a:endParaRPr lang="en-US" sz="1561" dirty="0">
              <a:solidFill>
                <a:srgbClr val="000000"/>
              </a:solidFill>
              <a:latin typeface="Open Sauce"/>
              <a:ea typeface="Open Sauce"/>
              <a:cs typeface="Open Sauce"/>
              <a:sym typeface="Open Sauce"/>
            </a:endParaRPr>
          </a:p>
        </p:txBody>
      </p:sp>
      <p:sp>
        <p:nvSpPr>
          <p:cNvPr id="16" name="TextBox 16"/>
          <p:cNvSpPr txBox="1"/>
          <p:nvPr/>
        </p:nvSpPr>
        <p:spPr>
          <a:xfrm>
            <a:off x="8382363" y="5709434"/>
            <a:ext cx="7607865" cy="1164296"/>
          </a:xfrm>
          <a:prstGeom prst="rect">
            <a:avLst/>
          </a:prstGeom>
        </p:spPr>
        <p:txBody>
          <a:bodyPr lIns="0" tIns="0" rIns="0" bIns="0" rtlCol="0" anchor="t">
            <a:spAutoFit/>
          </a:bodyPr>
          <a:lstStyle/>
          <a:p>
            <a:pPr algn="l">
              <a:lnSpc>
                <a:spcPts val="3184"/>
              </a:lnSpc>
            </a:pPr>
            <a:r>
              <a:rPr lang="en-US" sz="1918" dirty="0">
                <a:solidFill>
                  <a:srgbClr val="000000"/>
                </a:solidFill>
                <a:latin typeface="Open Sauce Bold"/>
                <a:ea typeface="Open Sauce Bold"/>
                <a:cs typeface="Open Sauce Bold"/>
                <a:sym typeface="Open Sauce Bold"/>
              </a:rPr>
              <a:t>Find the trained Models here:</a:t>
            </a:r>
          </a:p>
          <a:p>
            <a:pPr algn="l">
              <a:lnSpc>
                <a:spcPts val="3184"/>
              </a:lnSpc>
            </a:pPr>
            <a:r>
              <a:rPr lang="en-US" sz="1918" dirty="0">
                <a:solidFill>
                  <a:srgbClr val="000000"/>
                </a:solidFill>
                <a:latin typeface="Open Sauce"/>
                <a:ea typeface="Open Sauce"/>
                <a:cs typeface="Open Sauce"/>
                <a:sym typeface="Open Sauce"/>
              </a:rPr>
              <a:t>h</a:t>
            </a:r>
            <a:r>
              <a:rPr lang="en-US" sz="1918" u="sng" dirty="0">
                <a:solidFill>
                  <a:srgbClr val="000000"/>
                </a:solidFill>
                <a:latin typeface="Open Sauce"/>
                <a:ea typeface="Open Sauce"/>
                <a:cs typeface="Open Sauce"/>
                <a:sym typeface="Open Sauce"/>
                <a:hlinkClick r:id="rId7" tooltip="https://drive.google.com/drive/folders/1WQnco5vI_6GoBoOaGbIcqpTuK_Rp6f6g?usp=sharing"/>
              </a:rPr>
              <a:t>ttps://drive.google.com/drive/folders/1WQnco5vI_6GoBoOaGbIcqpTuK_Rp6f6g?usp=sharing</a:t>
            </a:r>
          </a:p>
        </p:txBody>
      </p:sp>
      <p:sp>
        <p:nvSpPr>
          <p:cNvPr id="17" name="TextBox 17"/>
          <p:cNvSpPr txBox="1"/>
          <p:nvPr/>
        </p:nvSpPr>
        <p:spPr>
          <a:xfrm>
            <a:off x="8382363" y="7262797"/>
            <a:ext cx="7607865" cy="1164296"/>
          </a:xfrm>
          <a:prstGeom prst="rect">
            <a:avLst/>
          </a:prstGeom>
        </p:spPr>
        <p:txBody>
          <a:bodyPr lIns="0" tIns="0" rIns="0" bIns="0" rtlCol="0" anchor="t">
            <a:spAutoFit/>
          </a:bodyPr>
          <a:lstStyle/>
          <a:p>
            <a:pPr algn="just">
              <a:lnSpc>
                <a:spcPts val="3184"/>
              </a:lnSpc>
            </a:pPr>
            <a:r>
              <a:rPr lang="en-US" sz="1918" u="sng" dirty="0">
                <a:solidFill>
                  <a:srgbClr val="000000"/>
                </a:solidFill>
                <a:latin typeface="Open Sauce Bold"/>
                <a:ea typeface="Open Sauce Bold"/>
                <a:cs typeface="Open Sauce Bold"/>
                <a:sym typeface="Open Sauce Bold"/>
                <a:hlinkClick r:id="rId8" tooltip="https://github.com/Jain-nikhilkumar/-Text-Summarization-with-NLP"/>
              </a:rPr>
              <a:t>Access GitHub Repository here :</a:t>
            </a:r>
          </a:p>
          <a:p>
            <a:pPr algn="just">
              <a:lnSpc>
                <a:spcPts val="3184"/>
              </a:lnSpc>
              <a:spcBef>
                <a:spcPct val="0"/>
              </a:spcBef>
            </a:pPr>
            <a:r>
              <a:rPr lang="en-US" sz="1918" u="sng" dirty="0">
                <a:solidFill>
                  <a:srgbClr val="000000"/>
                </a:solidFill>
                <a:latin typeface="Open Sauce"/>
                <a:ea typeface="Open Sauce"/>
                <a:cs typeface="Open Sauce"/>
                <a:sym typeface="Open Sauce"/>
                <a:hlinkClick r:id="rId8" tooltip="https://github.com/Jain-nikhilkumar/-Text-Summarization-with-NLP"/>
              </a:rPr>
              <a:t>https://github.com/Jain-nikhilkumar/-Text-Summarization-with-NLP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1245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649661" y="-1009650"/>
            <a:ext cx="3299321" cy="4114800"/>
          </a:xfrm>
          <a:custGeom>
            <a:avLst/>
            <a:gdLst/>
            <a:ahLst/>
            <a:cxnLst/>
            <a:rect l="l" t="t" r="r" b="b"/>
            <a:pathLst>
              <a:path w="3299321" h="4114800">
                <a:moveTo>
                  <a:pt x="0" y="0"/>
                </a:moveTo>
                <a:lnTo>
                  <a:pt x="3299322" y="0"/>
                </a:lnTo>
                <a:lnTo>
                  <a:pt x="32993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8358595" y="3948476"/>
            <a:ext cx="8900705" cy="5309824"/>
          </a:xfrm>
          <a:custGeom>
            <a:avLst/>
            <a:gdLst/>
            <a:ahLst/>
            <a:cxnLst/>
            <a:rect l="l" t="t" r="r" b="b"/>
            <a:pathLst>
              <a:path w="8900705" h="5309824">
                <a:moveTo>
                  <a:pt x="0" y="0"/>
                </a:moveTo>
                <a:lnTo>
                  <a:pt x="8900705" y="0"/>
                </a:lnTo>
                <a:lnTo>
                  <a:pt x="8900705" y="5309824"/>
                </a:lnTo>
                <a:lnTo>
                  <a:pt x="0" y="5309824"/>
                </a:lnTo>
                <a:lnTo>
                  <a:pt x="0" y="0"/>
                </a:lnTo>
                <a:close/>
              </a:path>
            </a:pathLst>
          </a:custGeom>
          <a:blipFill>
            <a:blip r:embed="rId6"/>
            <a:stretch>
              <a:fillRect/>
            </a:stretch>
          </a:blipFill>
        </p:spPr>
      </p:sp>
      <p:sp>
        <p:nvSpPr>
          <p:cNvPr id="5" name="TextBox 5"/>
          <p:cNvSpPr txBox="1"/>
          <p:nvPr/>
        </p:nvSpPr>
        <p:spPr>
          <a:xfrm>
            <a:off x="609722" y="607282"/>
            <a:ext cx="7924151"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Model Evaluation :</a:t>
            </a:r>
          </a:p>
        </p:txBody>
      </p:sp>
      <p:sp>
        <p:nvSpPr>
          <p:cNvPr id="6" name="TextBox 6"/>
          <p:cNvSpPr txBox="1"/>
          <p:nvPr/>
        </p:nvSpPr>
        <p:spPr>
          <a:xfrm>
            <a:off x="911500" y="1742413"/>
            <a:ext cx="6802782" cy="3141629"/>
          </a:xfrm>
          <a:prstGeom prst="rect">
            <a:avLst/>
          </a:prstGeom>
        </p:spPr>
        <p:txBody>
          <a:bodyPr lIns="0" tIns="0" rIns="0" bIns="0" rtlCol="0" anchor="t">
            <a:spAutoFit/>
          </a:bodyPr>
          <a:lstStyle/>
          <a:p>
            <a:pPr algn="l">
              <a:lnSpc>
                <a:spcPts val="3191"/>
              </a:lnSpc>
            </a:pPr>
            <a:r>
              <a:rPr lang="en-US" sz="1922" dirty="0">
                <a:solidFill>
                  <a:srgbClr val="106861"/>
                </a:solidFill>
                <a:latin typeface="Open Sauce Bold"/>
                <a:ea typeface="Open Sauce Bold"/>
                <a:cs typeface="Open Sauce Bold"/>
                <a:sym typeface="Open Sauce Bold"/>
              </a:rPr>
              <a:t>Performance metrics – </a:t>
            </a:r>
          </a:p>
          <a:p>
            <a:pPr marL="350383" lvl="1" indent="-175192" algn="l">
              <a:lnSpc>
                <a:spcPts val="2694"/>
              </a:lnSpc>
              <a:buFont typeface="Arial"/>
              <a:buChar char="•"/>
            </a:pPr>
            <a:r>
              <a:rPr lang="en-US" sz="1622" dirty="0">
                <a:solidFill>
                  <a:srgbClr val="106861"/>
                </a:solidFill>
                <a:latin typeface="Open Sauce Bold"/>
                <a:ea typeface="Open Sauce Bold"/>
                <a:cs typeface="Open Sauce Bold"/>
                <a:sym typeface="Open Sauce Bold"/>
              </a:rPr>
              <a:t>ROUGE</a:t>
            </a:r>
            <a:r>
              <a:rPr lang="en-US" sz="1622" dirty="0">
                <a:solidFill>
                  <a:srgbClr val="000000"/>
                </a:solidFill>
                <a:latin typeface="Open Sauce"/>
                <a:ea typeface="Open Sauce"/>
                <a:cs typeface="Open Sauce"/>
                <a:sym typeface="Open Sauce"/>
              </a:rPr>
              <a:t> (Recall-Oriented Understudy for Gisting Evaluation): </a:t>
            </a:r>
          </a:p>
          <a:p>
            <a:pPr marL="350383" lvl="1" indent="-175192" algn="l">
              <a:lnSpc>
                <a:spcPts val="2694"/>
              </a:lnSpc>
              <a:buFont typeface="Arial"/>
              <a:buChar char="•"/>
            </a:pPr>
            <a:r>
              <a:rPr lang="en-US" sz="1622" dirty="0">
                <a:solidFill>
                  <a:srgbClr val="000000"/>
                </a:solidFill>
                <a:latin typeface="Open Sauce"/>
                <a:ea typeface="Open Sauce"/>
                <a:cs typeface="Open Sauce"/>
                <a:sym typeface="Open Sauce"/>
              </a:rPr>
              <a:t> Key metric for text summarization, measuring overlap between generated and reference summaries.</a:t>
            </a:r>
          </a:p>
          <a:p>
            <a:pPr marL="350383" lvl="1" indent="-175192" algn="l">
              <a:lnSpc>
                <a:spcPts val="2694"/>
              </a:lnSpc>
              <a:buFont typeface="Arial"/>
              <a:buChar char="•"/>
            </a:pPr>
            <a:r>
              <a:rPr lang="en-US" sz="1622" dirty="0">
                <a:solidFill>
                  <a:srgbClr val="000000"/>
                </a:solidFill>
                <a:latin typeface="Open Sauce Bold"/>
                <a:ea typeface="Open Sauce Bold"/>
                <a:cs typeface="Open Sauce Bold"/>
                <a:sym typeface="Open Sauce Bold"/>
              </a:rPr>
              <a:t>Focuses on Recall: </a:t>
            </a:r>
            <a:r>
              <a:rPr lang="en-US" sz="1622" dirty="0">
                <a:solidFill>
                  <a:srgbClr val="000000"/>
                </a:solidFill>
                <a:latin typeface="Open Sauce"/>
                <a:ea typeface="Open Sauce"/>
                <a:cs typeface="Open Sauce"/>
                <a:sym typeface="Open Sauce"/>
              </a:rPr>
              <a:t>Prioritizes capturing essential information.</a:t>
            </a:r>
          </a:p>
          <a:p>
            <a:pPr marL="350383" lvl="1" indent="-175192" algn="l">
              <a:lnSpc>
                <a:spcPts val="2694"/>
              </a:lnSpc>
              <a:buFont typeface="Arial"/>
              <a:buChar char="•"/>
            </a:pPr>
            <a:r>
              <a:rPr lang="en-US" sz="1622" dirty="0">
                <a:solidFill>
                  <a:srgbClr val="000000"/>
                </a:solidFill>
                <a:latin typeface="Open Sauce"/>
                <a:ea typeface="Open Sauce"/>
                <a:cs typeface="Open Sauce"/>
                <a:sym typeface="Open Sauce"/>
              </a:rPr>
              <a:t>Variants (e.g., </a:t>
            </a:r>
            <a:r>
              <a:rPr lang="en-US" sz="1622" dirty="0">
                <a:solidFill>
                  <a:srgbClr val="000000"/>
                </a:solidFill>
                <a:latin typeface="Open Sauce Bold"/>
                <a:ea typeface="Open Sauce Bold"/>
                <a:cs typeface="Open Sauce Bold"/>
                <a:sym typeface="Open Sauce Bold"/>
              </a:rPr>
              <a:t>ROUGE-1, ROUGE-2,ROUGE-L</a:t>
            </a:r>
            <a:r>
              <a:rPr lang="en-US" sz="1622" dirty="0">
                <a:solidFill>
                  <a:srgbClr val="000000"/>
                </a:solidFill>
                <a:latin typeface="Open Sauce"/>
                <a:ea typeface="Open Sauce"/>
                <a:cs typeface="Open Sauce"/>
                <a:sym typeface="Open Sauce"/>
              </a:rPr>
              <a:t>): Assess different aspects of overlap.</a:t>
            </a:r>
          </a:p>
          <a:p>
            <a:pPr marL="350383" lvl="1" indent="-175192" algn="l">
              <a:lnSpc>
                <a:spcPts val="2694"/>
              </a:lnSpc>
              <a:buFont typeface="Arial"/>
              <a:buChar char="•"/>
            </a:pPr>
            <a:r>
              <a:rPr lang="en-US" sz="1622" dirty="0">
                <a:solidFill>
                  <a:srgbClr val="000000"/>
                </a:solidFill>
                <a:latin typeface="Open Sauce"/>
                <a:ea typeface="Open Sauce"/>
                <a:cs typeface="Open Sauce"/>
                <a:sym typeface="Open Sauce"/>
              </a:rPr>
              <a:t>Complementary Options: </a:t>
            </a:r>
            <a:r>
              <a:rPr lang="en-US" sz="1622" dirty="0">
                <a:solidFill>
                  <a:srgbClr val="000000"/>
                </a:solidFill>
                <a:latin typeface="Open Sauce Bold"/>
                <a:ea typeface="Open Sauce Bold"/>
                <a:cs typeface="Open Sauce Bold"/>
                <a:sym typeface="Open Sauce Bold"/>
              </a:rPr>
              <a:t>BLEU</a:t>
            </a:r>
            <a:r>
              <a:rPr lang="en-US" sz="1622" dirty="0">
                <a:solidFill>
                  <a:srgbClr val="000000"/>
                </a:solidFill>
                <a:latin typeface="Open Sauce"/>
                <a:ea typeface="Open Sauce"/>
                <a:cs typeface="Open Sauce"/>
                <a:sym typeface="Open Sauce"/>
              </a:rPr>
              <a:t> (precision-focused).</a:t>
            </a:r>
          </a:p>
          <a:p>
            <a:pPr algn="l">
              <a:lnSpc>
                <a:spcPts val="2694"/>
              </a:lnSpc>
              <a:spcBef>
                <a:spcPct val="0"/>
              </a:spcBef>
            </a:pPr>
            <a:endParaRPr lang="en-US" sz="1622" dirty="0">
              <a:solidFill>
                <a:srgbClr val="000000"/>
              </a:solidFill>
              <a:latin typeface="Open Sauce"/>
              <a:ea typeface="Open Sauce"/>
              <a:cs typeface="Open Sauce"/>
              <a:sym typeface="Open Sauce"/>
            </a:endParaRPr>
          </a:p>
        </p:txBody>
      </p:sp>
      <p:sp>
        <p:nvSpPr>
          <p:cNvPr id="7" name="TextBox 7"/>
          <p:cNvSpPr txBox="1"/>
          <p:nvPr/>
        </p:nvSpPr>
        <p:spPr>
          <a:xfrm>
            <a:off x="8358595" y="1784296"/>
            <a:ext cx="6802782" cy="1706178"/>
          </a:xfrm>
          <a:prstGeom prst="rect">
            <a:avLst/>
          </a:prstGeom>
        </p:spPr>
        <p:txBody>
          <a:bodyPr lIns="0" tIns="0" rIns="0" bIns="0" rtlCol="0" anchor="t">
            <a:spAutoFit/>
          </a:bodyPr>
          <a:lstStyle/>
          <a:p>
            <a:pPr algn="l">
              <a:lnSpc>
                <a:spcPts val="3191"/>
              </a:lnSpc>
            </a:pPr>
            <a:r>
              <a:rPr lang="en-US" sz="1922" dirty="0">
                <a:solidFill>
                  <a:srgbClr val="106861"/>
                </a:solidFill>
                <a:latin typeface="Open Sauce Bold"/>
                <a:ea typeface="Open Sauce Bold"/>
                <a:cs typeface="Open Sauce Bold"/>
                <a:sym typeface="Open Sauce Bold"/>
              </a:rPr>
              <a:t>Model's Performance:</a:t>
            </a:r>
          </a:p>
          <a:p>
            <a:pPr marL="350383" lvl="1" indent="-175192" algn="l">
              <a:lnSpc>
                <a:spcPts val="2694"/>
              </a:lnSpc>
              <a:spcBef>
                <a:spcPct val="0"/>
              </a:spcBef>
              <a:buFont typeface="Arial"/>
              <a:buChar char="•"/>
            </a:pPr>
            <a:r>
              <a:rPr lang="en-US" sz="1622" u="none" strike="noStrike" dirty="0">
                <a:solidFill>
                  <a:srgbClr val="000000"/>
                </a:solidFill>
                <a:latin typeface="Open Sauce Bold"/>
                <a:ea typeface="Open Sauce Bold"/>
                <a:cs typeface="Open Sauce Bold"/>
                <a:sym typeface="Open Sauce Bold"/>
              </a:rPr>
              <a:t>ROUGE:</a:t>
            </a:r>
            <a:r>
              <a:rPr lang="en-US" sz="1622" u="none" strike="noStrike" dirty="0">
                <a:solidFill>
                  <a:srgbClr val="000000"/>
                </a:solidFill>
                <a:latin typeface="Open Sauce"/>
                <a:ea typeface="Open Sauce"/>
                <a:cs typeface="Open Sauce"/>
                <a:sym typeface="Open Sauce"/>
              </a:rPr>
              <a:t> Overlap with reference summaries</a:t>
            </a:r>
          </a:p>
          <a:p>
            <a:pPr marL="350383" lvl="1" indent="-175192" algn="l">
              <a:lnSpc>
                <a:spcPts val="2694"/>
              </a:lnSpc>
              <a:spcBef>
                <a:spcPct val="0"/>
              </a:spcBef>
              <a:buFont typeface="Arial"/>
              <a:buChar char="•"/>
            </a:pPr>
            <a:r>
              <a:rPr lang="en-US" sz="1622" u="none" strike="noStrike" dirty="0">
                <a:solidFill>
                  <a:srgbClr val="000000"/>
                </a:solidFill>
                <a:latin typeface="Open Sauce"/>
                <a:ea typeface="Open Sauce"/>
                <a:cs typeface="Open Sauce"/>
                <a:sym typeface="Open Sauce"/>
              </a:rPr>
              <a:t>ROUGE-1: 0.7234</a:t>
            </a:r>
          </a:p>
          <a:p>
            <a:pPr marL="350383" lvl="1" indent="-175192" algn="l">
              <a:lnSpc>
                <a:spcPts val="2694"/>
              </a:lnSpc>
              <a:spcBef>
                <a:spcPct val="0"/>
              </a:spcBef>
              <a:buFont typeface="Arial"/>
              <a:buChar char="•"/>
            </a:pPr>
            <a:r>
              <a:rPr lang="en-US" sz="1622" u="none" strike="noStrike" dirty="0">
                <a:solidFill>
                  <a:srgbClr val="000000"/>
                </a:solidFill>
                <a:latin typeface="Open Sauce"/>
                <a:ea typeface="Open Sauce"/>
                <a:cs typeface="Open Sauce"/>
                <a:sym typeface="Open Sauce"/>
              </a:rPr>
              <a:t>ROUGE-2: 0.5265</a:t>
            </a:r>
          </a:p>
          <a:p>
            <a:pPr marL="350383" lvl="1" indent="-175192" algn="l">
              <a:lnSpc>
                <a:spcPts val="2694"/>
              </a:lnSpc>
              <a:spcBef>
                <a:spcPct val="0"/>
              </a:spcBef>
              <a:buFont typeface="Arial"/>
              <a:buChar char="•"/>
            </a:pPr>
            <a:r>
              <a:rPr lang="en-US" sz="1622" u="none" strike="noStrike" dirty="0">
                <a:solidFill>
                  <a:srgbClr val="000000"/>
                </a:solidFill>
                <a:latin typeface="Open Sauce"/>
                <a:ea typeface="Open Sauce"/>
                <a:cs typeface="Open Sauce"/>
                <a:sym typeface="Open Sauce"/>
              </a:rPr>
              <a:t>ROUGE-L: 0.7140</a:t>
            </a:r>
          </a:p>
        </p:txBody>
      </p:sp>
      <p:sp>
        <p:nvSpPr>
          <p:cNvPr id="8" name="TextBox 8"/>
          <p:cNvSpPr txBox="1"/>
          <p:nvPr/>
        </p:nvSpPr>
        <p:spPr>
          <a:xfrm>
            <a:off x="911500" y="5076825"/>
            <a:ext cx="6802782" cy="4305740"/>
          </a:xfrm>
          <a:prstGeom prst="rect">
            <a:avLst/>
          </a:prstGeom>
        </p:spPr>
        <p:txBody>
          <a:bodyPr lIns="0" tIns="0" rIns="0" bIns="0" rtlCol="0" anchor="t">
            <a:spAutoFit/>
          </a:bodyPr>
          <a:lstStyle/>
          <a:p>
            <a:pPr algn="l">
              <a:lnSpc>
                <a:spcPts val="2694"/>
              </a:lnSpc>
            </a:pPr>
            <a:r>
              <a:rPr lang="en-US" sz="1622" u="none" strike="noStrike" dirty="0">
                <a:solidFill>
                  <a:srgbClr val="106861"/>
                </a:solidFill>
                <a:latin typeface="Open Sauce Bold"/>
                <a:ea typeface="Open Sauce Bold"/>
                <a:cs typeface="Open Sauce Bold"/>
                <a:sym typeface="Open Sauce Bold"/>
              </a:rPr>
              <a:t>ROUGE-N: </a:t>
            </a:r>
            <a:r>
              <a:rPr lang="en-US" sz="1622" u="none" strike="noStrike" dirty="0">
                <a:solidFill>
                  <a:srgbClr val="000000"/>
                </a:solidFill>
                <a:latin typeface="Open Sauce Bold"/>
                <a:ea typeface="Open Sauce Bold"/>
                <a:cs typeface="Open Sauce Bold"/>
                <a:sym typeface="Open Sauce Bold"/>
              </a:rPr>
              <a:t>Measures the overlap of n-grams (contiguous sequences of n items) between the candidate summary and the reference summaries.</a:t>
            </a:r>
          </a:p>
          <a:p>
            <a:pPr marL="350383" lvl="1" indent="-175192" algn="l">
              <a:lnSpc>
                <a:spcPts val="2694"/>
              </a:lnSpc>
              <a:buFont typeface="Arial"/>
              <a:buChar char="•"/>
            </a:pPr>
            <a:r>
              <a:rPr lang="en-US" sz="1622" u="none" strike="noStrike" dirty="0">
                <a:solidFill>
                  <a:srgbClr val="000000"/>
                </a:solidFill>
                <a:latin typeface="Open Sauce Bold"/>
                <a:ea typeface="Open Sauce Bold"/>
                <a:cs typeface="Open Sauce Bold"/>
                <a:sym typeface="Open Sauce Bold"/>
              </a:rPr>
              <a:t>ROUGE-1:  </a:t>
            </a:r>
          </a:p>
          <a:p>
            <a:pPr algn="l">
              <a:lnSpc>
                <a:spcPts val="2694"/>
              </a:lnSpc>
            </a:pPr>
            <a:r>
              <a:rPr lang="en-US" sz="1622" u="none" strike="noStrike" dirty="0">
                <a:solidFill>
                  <a:srgbClr val="000000"/>
                </a:solidFill>
                <a:latin typeface="Open Sauce Bold"/>
                <a:ea typeface="Open Sauce Bold"/>
                <a:cs typeface="Open Sauce Bold"/>
                <a:sym typeface="Open Sauce Bold"/>
              </a:rPr>
              <a:t>           </a:t>
            </a:r>
            <a:r>
              <a:rPr lang="en-US" sz="1622" u="none" strike="noStrike" dirty="0">
                <a:solidFill>
                  <a:srgbClr val="000000"/>
                </a:solidFill>
                <a:latin typeface="Open Sauce"/>
                <a:ea typeface="Open Sauce"/>
                <a:cs typeface="Open Sauce"/>
                <a:sym typeface="Open Sauce"/>
              </a:rPr>
              <a:t>  Overlap of unigrams (single words). </a:t>
            </a:r>
          </a:p>
          <a:p>
            <a:pPr marL="350383" lvl="1" indent="-175192" algn="l">
              <a:lnSpc>
                <a:spcPts val="2694"/>
              </a:lnSpc>
              <a:buFont typeface="Arial"/>
              <a:buChar char="•"/>
            </a:pPr>
            <a:r>
              <a:rPr lang="en-US" sz="1622" u="none" strike="noStrike" dirty="0">
                <a:solidFill>
                  <a:srgbClr val="000000"/>
                </a:solidFill>
                <a:latin typeface="Open Sauce Bold"/>
                <a:ea typeface="Open Sauce Bold"/>
                <a:cs typeface="Open Sauce Bold"/>
                <a:sym typeface="Open Sauce Bold"/>
              </a:rPr>
              <a:t>ROUGE-2:</a:t>
            </a:r>
          </a:p>
          <a:p>
            <a:pPr algn="l">
              <a:lnSpc>
                <a:spcPts val="2694"/>
              </a:lnSpc>
            </a:pPr>
            <a:r>
              <a:rPr lang="en-US" sz="1622" u="none" strike="noStrike" dirty="0">
                <a:solidFill>
                  <a:srgbClr val="000000"/>
                </a:solidFill>
                <a:latin typeface="Open Sauce Bold"/>
                <a:ea typeface="Open Sauce Bold"/>
                <a:cs typeface="Open Sauce Bold"/>
                <a:sym typeface="Open Sauce Bold"/>
              </a:rPr>
              <a:t>            </a:t>
            </a:r>
            <a:r>
              <a:rPr lang="en-US" sz="1622" u="none" strike="noStrike" dirty="0">
                <a:solidFill>
                  <a:srgbClr val="000000"/>
                </a:solidFill>
                <a:latin typeface="Open Sauce"/>
                <a:ea typeface="Open Sauce"/>
                <a:cs typeface="Open Sauce"/>
                <a:sym typeface="Open Sauce"/>
              </a:rPr>
              <a:t> Overlap of bigrams (two-word sequences). </a:t>
            </a:r>
          </a:p>
          <a:p>
            <a:pPr marL="350383" lvl="1" indent="-175192" algn="l">
              <a:lnSpc>
                <a:spcPts val="2694"/>
              </a:lnSpc>
              <a:buFont typeface="Arial"/>
              <a:buChar char="•"/>
            </a:pPr>
            <a:r>
              <a:rPr lang="en-US" sz="1622" u="none" strike="noStrike" dirty="0">
                <a:solidFill>
                  <a:srgbClr val="000000"/>
                </a:solidFill>
                <a:latin typeface="Open Sauce Bold"/>
                <a:ea typeface="Open Sauce Bold"/>
                <a:cs typeface="Open Sauce Bold"/>
                <a:sym typeface="Open Sauce Bold"/>
              </a:rPr>
              <a:t> ROUGE-L: </a:t>
            </a:r>
          </a:p>
          <a:p>
            <a:pPr algn="ctr">
              <a:lnSpc>
                <a:spcPts val="2694"/>
              </a:lnSpc>
            </a:pPr>
            <a:r>
              <a:rPr lang="en-US" sz="1622" u="none" strike="noStrike" dirty="0">
                <a:solidFill>
                  <a:srgbClr val="000000"/>
                </a:solidFill>
                <a:latin typeface="Open Sauce"/>
                <a:ea typeface="Open Sauce"/>
                <a:cs typeface="Open Sauce"/>
                <a:sym typeface="Open Sauce"/>
              </a:rPr>
              <a:t>Measures the longest common subsequence (LCS)                                               between the candidate and reference summaries.  </a:t>
            </a:r>
          </a:p>
          <a:p>
            <a:pPr marL="350383" lvl="1" indent="-175192" algn="l">
              <a:lnSpc>
                <a:spcPts val="2694"/>
              </a:lnSpc>
              <a:buFont typeface="Arial"/>
              <a:buChar char="•"/>
            </a:pPr>
            <a:r>
              <a:rPr lang="en-US" sz="1622" u="none" strike="noStrike" dirty="0">
                <a:solidFill>
                  <a:srgbClr val="000000"/>
                </a:solidFill>
                <a:latin typeface="Open Sauce Bold"/>
                <a:ea typeface="Open Sauce Bold"/>
                <a:cs typeface="Open Sauce Bold"/>
                <a:sym typeface="Open Sauce Bold"/>
              </a:rPr>
              <a:t> ROUGE-LSUM :  </a:t>
            </a:r>
          </a:p>
          <a:p>
            <a:pPr algn="ctr">
              <a:lnSpc>
                <a:spcPts val="2694"/>
              </a:lnSpc>
            </a:pPr>
            <a:r>
              <a:rPr lang="en-US" sz="1622" u="none" strike="noStrike" dirty="0">
                <a:solidFill>
                  <a:srgbClr val="000000"/>
                </a:solidFill>
                <a:latin typeface="Open Sauce Bold"/>
                <a:ea typeface="Open Sauce Bold"/>
                <a:cs typeface="Open Sauce Bold"/>
                <a:sym typeface="Open Sauce Bold"/>
              </a:rPr>
              <a:t>            </a:t>
            </a:r>
            <a:r>
              <a:rPr lang="en-US" sz="1622" u="none" strike="noStrike" dirty="0">
                <a:solidFill>
                  <a:srgbClr val="000000"/>
                </a:solidFill>
                <a:latin typeface="Open Sauce"/>
                <a:ea typeface="Open Sauce"/>
                <a:cs typeface="Open Sauce"/>
                <a:sym typeface="Open Sauce"/>
              </a:rPr>
              <a:t>(LCS Summary) - variant of the ROUGE-L metric, specifically designed to evaluate the quality of summaries .   </a:t>
            </a:r>
            <a:r>
              <a:rPr lang="en-US" sz="1622" u="none" strike="noStrike" dirty="0">
                <a:solidFill>
                  <a:srgbClr val="000000"/>
                </a:solidFill>
                <a:latin typeface="Open Sauce Bold"/>
                <a:ea typeface="Open Sauce Bold"/>
                <a:cs typeface="Open Sauce Bold"/>
                <a:sym typeface="Open Sauce Bold"/>
              </a:rPr>
              <a:t>       </a:t>
            </a:r>
          </a:p>
        </p:txBody>
      </p:sp>
      <p:grpSp>
        <p:nvGrpSpPr>
          <p:cNvPr id="9" name="Group 9"/>
          <p:cNvGrpSpPr/>
          <p:nvPr/>
        </p:nvGrpSpPr>
        <p:grpSpPr>
          <a:xfrm>
            <a:off x="0" y="9610725"/>
            <a:ext cx="18288000" cy="523875"/>
            <a:chOff x="0" y="0"/>
            <a:chExt cx="24384000" cy="698500"/>
          </a:xfrm>
        </p:grpSpPr>
        <p:grpSp>
          <p:nvGrpSpPr>
            <p:cNvPr id="10" name="Group 10"/>
            <p:cNvGrpSpPr/>
            <p:nvPr/>
          </p:nvGrpSpPr>
          <p:grpSpPr>
            <a:xfrm>
              <a:off x="0" y="0"/>
              <a:ext cx="24384000" cy="698500"/>
              <a:chOff x="0" y="0"/>
              <a:chExt cx="4816593" cy="137975"/>
            </a:xfrm>
          </p:grpSpPr>
          <p:sp>
            <p:nvSpPr>
              <p:cNvPr id="11" name="Freeform 11"/>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2" name="TextBox 12"/>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3" name="TextBox 13"/>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4" name="TextBox 14"/>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5" name="TextBox 15"/>
            <p:cNvSpPr txBox="1"/>
            <p:nvPr/>
          </p:nvSpPr>
          <p:spPr>
            <a:xfrm>
              <a:off x="21462334" y="937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20497" y="4270125"/>
            <a:ext cx="3293700" cy="6611441"/>
          </a:xfrm>
          <a:custGeom>
            <a:avLst/>
            <a:gdLst/>
            <a:ahLst/>
            <a:cxnLst/>
            <a:rect l="l" t="t" r="r" b="b"/>
            <a:pathLst>
              <a:path w="3293700" h="6611441">
                <a:moveTo>
                  <a:pt x="0" y="0"/>
                </a:moveTo>
                <a:lnTo>
                  <a:pt x="3293700" y="0"/>
                </a:lnTo>
                <a:lnTo>
                  <a:pt x="3293700" y="6611442"/>
                </a:lnTo>
                <a:lnTo>
                  <a:pt x="0" y="661144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649661" y="-1009650"/>
            <a:ext cx="3299321" cy="4114800"/>
          </a:xfrm>
          <a:custGeom>
            <a:avLst/>
            <a:gdLst/>
            <a:ahLst/>
            <a:cxnLst/>
            <a:rect l="l" t="t" r="r" b="b"/>
            <a:pathLst>
              <a:path w="3299321" h="4114800">
                <a:moveTo>
                  <a:pt x="0" y="0"/>
                </a:moveTo>
                <a:lnTo>
                  <a:pt x="3299322" y="0"/>
                </a:lnTo>
                <a:lnTo>
                  <a:pt x="32993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028700" y="1882464"/>
            <a:ext cx="11270430" cy="6541121"/>
          </a:xfrm>
          <a:custGeom>
            <a:avLst/>
            <a:gdLst/>
            <a:ahLst/>
            <a:cxnLst/>
            <a:rect l="l" t="t" r="r" b="b"/>
            <a:pathLst>
              <a:path w="11270430" h="6541121">
                <a:moveTo>
                  <a:pt x="0" y="0"/>
                </a:moveTo>
                <a:lnTo>
                  <a:pt x="11270430" y="0"/>
                </a:lnTo>
                <a:lnTo>
                  <a:pt x="11270430" y="6541122"/>
                </a:lnTo>
                <a:lnTo>
                  <a:pt x="0" y="6541122"/>
                </a:lnTo>
                <a:lnTo>
                  <a:pt x="0" y="0"/>
                </a:lnTo>
                <a:close/>
              </a:path>
            </a:pathLst>
          </a:custGeom>
          <a:blipFill>
            <a:blip r:embed="rId6"/>
            <a:stretch>
              <a:fillRect l="-12564" r="-8593"/>
            </a:stretch>
          </a:blipFill>
        </p:spPr>
      </p:sp>
      <p:sp>
        <p:nvSpPr>
          <p:cNvPr id="5" name="TextBox 5"/>
          <p:cNvSpPr txBox="1"/>
          <p:nvPr/>
        </p:nvSpPr>
        <p:spPr>
          <a:xfrm>
            <a:off x="609722" y="607282"/>
            <a:ext cx="5287457"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Testing : </a:t>
            </a:r>
          </a:p>
        </p:txBody>
      </p:sp>
      <p:sp>
        <p:nvSpPr>
          <p:cNvPr id="6" name="TextBox 6"/>
          <p:cNvSpPr txBox="1"/>
          <p:nvPr/>
        </p:nvSpPr>
        <p:spPr>
          <a:xfrm>
            <a:off x="12691747" y="942975"/>
            <a:ext cx="3836133" cy="8557086"/>
          </a:xfrm>
          <a:prstGeom prst="rect">
            <a:avLst/>
          </a:prstGeom>
        </p:spPr>
        <p:txBody>
          <a:bodyPr lIns="0" tIns="0" rIns="0" bIns="0" rtlCol="0" anchor="t">
            <a:spAutoFit/>
          </a:bodyPr>
          <a:lstStyle/>
          <a:p>
            <a:pPr marL="542043" lvl="1" indent="-271022" algn="just">
              <a:lnSpc>
                <a:spcPts val="4167"/>
              </a:lnSpc>
              <a:buFont typeface="Arial"/>
              <a:buChar char="•"/>
            </a:pPr>
            <a:r>
              <a:rPr lang="en-US" sz="2510" dirty="0">
                <a:solidFill>
                  <a:srgbClr val="000000"/>
                </a:solidFill>
                <a:latin typeface="Open Sauce Bold"/>
                <a:ea typeface="Open Sauce Bold"/>
                <a:cs typeface="Open Sauce Bold"/>
                <a:sym typeface="Open Sauce Bold"/>
              </a:rPr>
              <a:t>Simple interface for the Deep Learning model, developed using Gradio. </a:t>
            </a:r>
          </a:p>
          <a:p>
            <a:pPr algn="just">
              <a:lnSpc>
                <a:spcPts val="4167"/>
              </a:lnSpc>
            </a:pPr>
            <a:endParaRPr lang="en-US" sz="2510" dirty="0">
              <a:solidFill>
                <a:srgbClr val="000000"/>
              </a:solidFill>
              <a:latin typeface="Open Sauce Bold"/>
              <a:ea typeface="Open Sauce Bold"/>
              <a:cs typeface="Open Sauce Bold"/>
              <a:sym typeface="Open Sauce Bold"/>
            </a:endParaRPr>
          </a:p>
          <a:p>
            <a:pPr marL="542043" lvl="1" indent="-271022" algn="just">
              <a:lnSpc>
                <a:spcPts val="4167"/>
              </a:lnSpc>
              <a:buFont typeface="Arial"/>
              <a:buChar char="•"/>
            </a:pPr>
            <a:r>
              <a:rPr lang="en-US" sz="2510" dirty="0">
                <a:solidFill>
                  <a:srgbClr val="000000"/>
                </a:solidFill>
                <a:latin typeface="Open Sauce Bold"/>
                <a:ea typeface="Open Sauce Bold"/>
                <a:cs typeface="Open Sauce Bold"/>
                <a:sym typeface="Open Sauce Bold"/>
              </a:rPr>
              <a:t> Gradio is an open-source Python package that allows us to quickly build a demo - web-application for the trained models. </a:t>
            </a:r>
          </a:p>
          <a:p>
            <a:pPr algn="just">
              <a:lnSpc>
                <a:spcPts val="4167"/>
              </a:lnSpc>
            </a:pPr>
            <a:endParaRPr lang="en-US" sz="2510" dirty="0">
              <a:solidFill>
                <a:srgbClr val="000000"/>
              </a:solidFill>
              <a:latin typeface="Open Sauce Bold"/>
              <a:ea typeface="Open Sauce Bold"/>
              <a:cs typeface="Open Sauce Bold"/>
              <a:sym typeface="Open Sauce Bold"/>
            </a:endParaRPr>
          </a:p>
          <a:p>
            <a:pPr marL="542043" lvl="1" indent="-271022" algn="just">
              <a:lnSpc>
                <a:spcPts val="4167"/>
              </a:lnSpc>
              <a:spcBef>
                <a:spcPct val="0"/>
              </a:spcBef>
              <a:buFont typeface="Arial"/>
              <a:buChar char="•"/>
            </a:pPr>
            <a:r>
              <a:rPr lang="en-US" sz="2510" dirty="0">
                <a:solidFill>
                  <a:srgbClr val="000000"/>
                </a:solidFill>
                <a:latin typeface="Open Sauce Bold"/>
                <a:ea typeface="Open Sauce Bold"/>
                <a:cs typeface="Open Sauce Bold"/>
                <a:sym typeface="Open Sauce Bold"/>
              </a:rPr>
              <a:t> Enables us to test and even deploy the trained model.</a:t>
            </a:r>
          </a:p>
        </p:txBody>
      </p:sp>
      <p:grpSp>
        <p:nvGrpSpPr>
          <p:cNvPr id="7" name="Group 7"/>
          <p:cNvGrpSpPr/>
          <p:nvPr/>
        </p:nvGrpSpPr>
        <p:grpSpPr>
          <a:xfrm>
            <a:off x="0" y="9610725"/>
            <a:ext cx="18288000" cy="523875"/>
            <a:chOff x="0" y="0"/>
            <a:chExt cx="24384000" cy="698500"/>
          </a:xfrm>
        </p:grpSpPr>
        <p:grpSp>
          <p:nvGrpSpPr>
            <p:cNvPr id="8" name="Group 8"/>
            <p:cNvGrpSpPr/>
            <p:nvPr/>
          </p:nvGrpSpPr>
          <p:grpSpPr>
            <a:xfrm>
              <a:off x="0" y="0"/>
              <a:ext cx="24384000" cy="698500"/>
              <a:chOff x="0" y="0"/>
              <a:chExt cx="4816593" cy="137975"/>
            </a:xfrm>
          </p:grpSpPr>
          <p:sp>
            <p:nvSpPr>
              <p:cNvPr id="9" name="Freeform 9"/>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0" name="TextBox 10"/>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1" name="TextBox 11"/>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2" name="TextBox 12"/>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3" name="TextBox 13"/>
            <p:cNvSpPr txBox="1"/>
            <p:nvPr/>
          </p:nvSpPr>
          <p:spPr>
            <a:xfrm>
              <a:off x="22347461"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15</a:t>
              </a:r>
            </a:p>
          </p:txBody>
        </p:sp>
      </p:grpSp>
      <p:sp>
        <p:nvSpPr>
          <p:cNvPr id="14" name="TextBox 14"/>
          <p:cNvSpPr txBox="1"/>
          <p:nvPr/>
        </p:nvSpPr>
        <p:spPr>
          <a:xfrm>
            <a:off x="826553" y="8730282"/>
            <a:ext cx="11270430"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Local Testing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pic>
        <p:nvPicPr>
          <p:cNvPr id="6" name="Picture 6"/>
          <p:cNvPicPr>
            <a:picLocks noChangeAspect="1"/>
          </p:cNvPicPr>
          <p:nvPr/>
        </p:nvPicPr>
        <p:blipFill>
          <a:blip r:embed="rId3"/>
          <a:srcRect/>
          <a:stretch>
            <a:fillRect/>
          </a:stretch>
        </p:blipFill>
        <p:spPr>
          <a:xfrm>
            <a:off x="5215527" y="3461263"/>
            <a:ext cx="1775845" cy="799130"/>
          </a:xfrm>
          <a:prstGeom prst="rect">
            <a:avLst/>
          </a:prstGeom>
        </p:spPr>
      </p:pic>
      <p:sp>
        <p:nvSpPr>
          <p:cNvPr id="7" name="Freeform 7"/>
          <p:cNvSpPr/>
          <p:nvPr/>
        </p:nvSpPr>
        <p:spPr>
          <a:xfrm>
            <a:off x="1199631" y="3243781"/>
            <a:ext cx="3638377" cy="1371847"/>
          </a:xfrm>
          <a:custGeom>
            <a:avLst/>
            <a:gdLst/>
            <a:ahLst/>
            <a:cxnLst/>
            <a:rect l="l" t="t" r="r" b="b"/>
            <a:pathLst>
              <a:path w="3638377" h="1371847">
                <a:moveTo>
                  <a:pt x="0" y="0"/>
                </a:moveTo>
                <a:lnTo>
                  <a:pt x="3638376" y="0"/>
                </a:lnTo>
                <a:lnTo>
                  <a:pt x="3638376" y="1371847"/>
                </a:lnTo>
                <a:lnTo>
                  <a:pt x="0" y="1371847"/>
                </a:lnTo>
                <a:lnTo>
                  <a:pt x="0" y="0"/>
                </a:lnTo>
                <a:close/>
              </a:path>
            </a:pathLst>
          </a:custGeom>
          <a:blipFill>
            <a:blip r:embed="rId4"/>
            <a:stretch>
              <a:fillRect/>
            </a:stretch>
          </a:blipFill>
        </p:spPr>
      </p:sp>
      <p:sp>
        <p:nvSpPr>
          <p:cNvPr id="8" name="Freeform 8"/>
          <p:cNvSpPr/>
          <p:nvPr/>
        </p:nvSpPr>
        <p:spPr>
          <a:xfrm>
            <a:off x="6354352" y="2783131"/>
            <a:ext cx="4252748" cy="2293149"/>
          </a:xfrm>
          <a:custGeom>
            <a:avLst/>
            <a:gdLst/>
            <a:ahLst/>
            <a:cxnLst/>
            <a:rect l="l" t="t" r="r" b="b"/>
            <a:pathLst>
              <a:path w="4252748" h="2293149">
                <a:moveTo>
                  <a:pt x="0" y="0"/>
                </a:moveTo>
                <a:lnTo>
                  <a:pt x="4252749" y="0"/>
                </a:lnTo>
                <a:lnTo>
                  <a:pt x="4252749" y="2293148"/>
                </a:lnTo>
                <a:lnTo>
                  <a:pt x="0" y="2293148"/>
                </a:lnTo>
                <a:lnTo>
                  <a:pt x="0" y="0"/>
                </a:lnTo>
                <a:close/>
              </a:path>
            </a:pathLst>
          </a:custGeom>
          <a:blipFill>
            <a:blip r:embed="rId5"/>
            <a:stretch>
              <a:fillRect/>
            </a:stretch>
          </a:blipFill>
        </p:spPr>
      </p:sp>
      <p:pic>
        <p:nvPicPr>
          <p:cNvPr id="9" name="Picture 9"/>
          <p:cNvPicPr>
            <a:picLocks noChangeAspect="1"/>
          </p:cNvPicPr>
          <p:nvPr/>
        </p:nvPicPr>
        <p:blipFill>
          <a:blip r:embed="rId3"/>
          <a:srcRect/>
          <a:stretch>
            <a:fillRect/>
          </a:stretch>
        </p:blipFill>
        <p:spPr>
          <a:xfrm>
            <a:off x="9968638" y="3461263"/>
            <a:ext cx="1775845" cy="799130"/>
          </a:xfrm>
          <a:prstGeom prst="rect">
            <a:avLst/>
          </a:prstGeom>
        </p:spPr>
      </p:pic>
      <p:sp>
        <p:nvSpPr>
          <p:cNvPr id="10" name="Freeform 10"/>
          <p:cNvSpPr/>
          <p:nvPr/>
        </p:nvSpPr>
        <p:spPr>
          <a:xfrm>
            <a:off x="11744484" y="3279574"/>
            <a:ext cx="4369429" cy="1162509"/>
          </a:xfrm>
          <a:custGeom>
            <a:avLst/>
            <a:gdLst/>
            <a:ahLst/>
            <a:cxnLst/>
            <a:rect l="l" t="t" r="r" b="b"/>
            <a:pathLst>
              <a:path w="4369429" h="1162509">
                <a:moveTo>
                  <a:pt x="0" y="0"/>
                </a:moveTo>
                <a:lnTo>
                  <a:pt x="4369429" y="0"/>
                </a:lnTo>
                <a:lnTo>
                  <a:pt x="4369429" y="1162508"/>
                </a:lnTo>
                <a:lnTo>
                  <a:pt x="0" y="1162508"/>
                </a:lnTo>
                <a:lnTo>
                  <a:pt x="0" y="0"/>
                </a:lnTo>
                <a:close/>
              </a:path>
            </a:pathLst>
          </a:custGeom>
          <a:blipFill>
            <a:blip r:embed="rId6"/>
            <a:stretch>
              <a:fillRect/>
            </a:stretch>
          </a:blipFill>
        </p:spPr>
      </p:sp>
      <p:sp>
        <p:nvSpPr>
          <p:cNvPr id="11" name="TextBox 11"/>
          <p:cNvSpPr txBox="1"/>
          <p:nvPr/>
        </p:nvSpPr>
        <p:spPr>
          <a:xfrm>
            <a:off x="1199631" y="1103305"/>
            <a:ext cx="6489339"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a:t>
            </a:r>
          </a:p>
        </p:txBody>
      </p:sp>
      <p:sp>
        <p:nvSpPr>
          <p:cNvPr id="12" name="TextBox 12"/>
          <p:cNvSpPr txBox="1"/>
          <p:nvPr/>
        </p:nvSpPr>
        <p:spPr>
          <a:xfrm>
            <a:off x="1472435" y="4841263"/>
            <a:ext cx="3469806" cy="2005806"/>
          </a:xfrm>
          <a:prstGeom prst="rect">
            <a:avLst/>
          </a:prstGeom>
        </p:spPr>
        <p:txBody>
          <a:bodyPr lIns="0" tIns="0" rIns="0" bIns="0" rtlCol="0" anchor="t">
            <a:spAutoFit/>
          </a:bodyPr>
          <a:lstStyle/>
          <a:p>
            <a:pPr algn="just">
              <a:lnSpc>
                <a:spcPts val="3184"/>
              </a:lnSpc>
            </a:pPr>
            <a:r>
              <a:rPr lang="en-US" sz="1918" dirty="0">
                <a:solidFill>
                  <a:srgbClr val="000000"/>
                </a:solidFill>
                <a:latin typeface="Open Sauce Bold"/>
                <a:ea typeface="Open Sauce Bold"/>
                <a:cs typeface="Open Sauce Bold"/>
                <a:sym typeface="Open Sauce Bold"/>
              </a:rPr>
              <a:t>Gradio lets you build web</a:t>
            </a:r>
          </a:p>
          <a:p>
            <a:pPr algn="just">
              <a:lnSpc>
                <a:spcPts val="3184"/>
              </a:lnSpc>
            </a:pPr>
            <a:r>
              <a:rPr lang="en-US" sz="1918" dirty="0">
                <a:solidFill>
                  <a:srgbClr val="000000"/>
                </a:solidFill>
                <a:latin typeface="Open Sauce Bold"/>
                <a:ea typeface="Open Sauce Bold"/>
                <a:cs typeface="Open Sauce Bold"/>
                <a:sym typeface="Open Sauce Bold"/>
              </a:rPr>
              <a:t> interfaces for your models</a:t>
            </a:r>
          </a:p>
          <a:p>
            <a:pPr algn="just">
              <a:lnSpc>
                <a:spcPts val="3184"/>
              </a:lnSpc>
            </a:pPr>
            <a:r>
              <a:rPr lang="en-US" sz="1918" dirty="0">
                <a:solidFill>
                  <a:srgbClr val="000000"/>
                </a:solidFill>
                <a:latin typeface="Open Sauce Bold"/>
                <a:ea typeface="Open Sauce Bold"/>
                <a:cs typeface="Open Sauce Bold"/>
                <a:sym typeface="Open Sauce Bold"/>
              </a:rPr>
              <a:t>  with minimal code, </a:t>
            </a:r>
          </a:p>
          <a:p>
            <a:pPr algn="just">
              <a:lnSpc>
                <a:spcPts val="3184"/>
              </a:lnSpc>
              <a:spcBef>
                <a:spcPct val="0"/>
              </a:spcBef>
            </a:pPr>
            <a:r>
              <a:rPr lang="en-US" sz="1918" dirty="0">
                <a:solidFill>
                  <a:srgbClr val="000000"/>
                </a:solidFill>
                <a:latin typeface="Open Sauce Bold"/>
                <a:ea typeface="Open Sauce Bold"/>
                <a:cs typeface="Open Sauce Bold"/>
                <a:sym typeface="Open Sauce Bold"/>
              </a:rPr>
              <a:t>perfect for rapid prototyping</a:t>
            </a:r>
          </a:p>
        </p:txBody>
      </p:sp>
      <p:sp>
        <p:nvSpPr>
          <p:cNvPr id="13" name="TextBox 13"/>
          <p:cNvSpPr txBox="1"/>
          <p:nvPr/>
        </p:nvSpPr>
        <p:spPr>
          <a:xfrm>
            <a:off x="12487094" y="4841263"/>
            <a:ext cx="3991192" cy="1964396"/>
          </a:xfrm>
          <a:prstGeom prst="rect">
            <a:avLst/>
          </a:prstGeom>
        </p:spPr>
        <p:txBody>
          <a:bodyPr lIns="0" tIns="0" rIns="0" bIns="0" rtlCol="0" anchor="t">
            <a:spAutoFit/>
          </a:bodyPr>
          <a:lstStyle/>
          <a:p>
            <a:pPr algn="just">
              <a:lnSpc>
                <a:spcPts val="3184"/>
              </a:lnSpc>
            </a:pPr>
            <a:r>
              <a:rPr lang="en-US" sz="1918" dirty="0">
                <a:solidFill>
                  <a:srgbClr val="000000"/>
                </a:solidFill>
                <a:latin typeface="Open Sauce Bold"/>
                <a:ea typeface="Open Sauce Bold"/>
                <a:cs typeface="Open Sauce Bold"/>
                <a:sym typeface="Open Sauce Bold"/>
              </a:rPr>
              <a:t> Think of it as a giant library of </a:t>
            </a:r>
          </a:p>
          <a:p>
            <a:pPr algn="just">
              <a:lnSpc>
                <a:spcPts val="3184"/>
              </a:lnSpc>
            </a:pPr>
            <a:r>
              <a:rPr lang="en-US" sz="1918" dirty="0">
                <a:solidFill>
                  <a:srgbClr val="000000"/>
                </a:solidFill>
                <a:latin typeface="Open Sauce Bold"/>
                <a:ea typeface="Open Sauce Bold"/>
                <a:cs typeface="Open Sauce Bold"/>
                <a:sym typeface="Open Sauce Bold"/>
              </a:rPr>
              <a:t>pre-trained AI models  and </a:t>
            </a:r>
          </a:p>
          <a:p>
            <a:pPr algn="just">
              <a:lnSpc>
                <a:spcPts val="3184"/>
              </a:lnSpc>
            </a:pPr>
            <a:r>
              <a:rPr lang="en-US" sz="1918" dirty="0">
                <a:solidFill>
                  <a:srgbClr val="000000"/>
                </a:solidFill>
                <a:latin typeface="Open Sauce Bold"/>
                <a:ea typeface="Open Sauce Bold"/>
                <a:cs typeface="Open Sauce Bold"/>
                <a:sym typeface="Open Sauce Bold"/>
              </a:rPr>
              <a:t>datasets, all accessible for free! </a:t>
            </a:r>
          </a:p>
          <a:p>
            <a:pPr algn="just">
              <a:lnSpc>
                <a:spcPts val="3184"/>
              </a:lnSpc>
            </a:pPr>
            <a:r>
              <a:rPr lang="en-US" sz="1918" dirty="0">
                <a:solidFill>
                  <a:srgbClr val="000000"/>
                </a:solidFill>
                <a:latin typeface="Open Sauce Bold"/>
                <a:ea typeface="Open Sauce Bold"/>
                <a:cs typeface="Open Sauce Bold"/>
                <a:sym typeface="Open Sauce Bold"/>
              </a:rPr>
              <a:t>It's a community hub for machine</a:t>
            </a:r>
          </a:p>
          <a:p>
            <a:pPr algn="just">
              <a:lnSpc>
                <a:spcPts val="3184"/>
              </a:lnSpc>
              <a:spcBef>
                <a:spcPct val="0"/>
              </a:spcBef>
            </a:pPr>
            <a:r>
              <a:rPr lang="en-US" sz="1918" dirty="0">
                <a:solidFill>
                  <a:srgbClr val="000000"/>
                </a:solidFill>
                <a:latin typeface="Open Sauce Bold"/>
                <a:ea typeface="Open Sauce Bold"/>
                <a:cs typeface="Open Sauce Bold"/>
                <a:sym typeface="Open Sauce Bold"/>
              </a:rPr>
              <a:t> learning enthusiasts.</a:t>
            </a:r>
          </a:p>
        </p:txBody>
      </p:sp>
      <p:sp>
        <p:nvSpPr>
          <p:cNvPr id="14" name="TextBox 14"/>
          <p:cNvSpPr txBox="1"/>
          <p:nvPr/>
        </p:nvSpPr>
        <p:spPr>
          <a:xfrm>
            <a:off x="6698135" y="4841263"/>
            <a:ext cx="4740852" cy="1964396"/>
          </a:xfrm>
          <a:prstGeom prst="rect">
            <a:avLst/>
          </a:prstGeom>
        </p:spPr>
        <p:txBody>
          <a:bodyPr lIns="0" tIns="0" rIns="0" bIns="0" rtlCol="0" anchor="t">
            <a:spAutoFit/>
          </a:bodyPr>
          <a:lstStyle/>
          <a:p>
            <a:pPr algn="just">
              <a:lnSpc>
                <a:spcPts val="3184"/>
              </a:lnSpc>
            </a:pPr>
            <a:r>
              <a:rPr lang="en-US" sz="1918" dirty="0">
                <a:solidFill>
                  <a:srgbClr val="000000"/>
                </a:solidFill>
                <a:latin typeface="Open Sauce Bold"/>
                <a:ea typeface="Open Sauce Bold"/>
                <a:cs typeface="Open Sauce Bold"/>
                <a:sym typeface="Open Sauce Bold"/>
              </a:rPr>
              <a:t> This is where you put your AI </a:t>
            </a:r>
          </a:p>
          <a:p>
            <a:pPr algn="just">
              <a:lnSpc>
                <a:spcPts val="3184"/>
              </a:lnSpc>
            </a:pPr>
            <a:r>
              <a:rPr lang="en-US" sz="1918" dirty="0">
                <a:solidFill>
                  <a:srgbClr val="000000"/>
                </a:solidFill>
                <a:latin typeface="Open Sauce Bold"/>
                <a:ea typeface="Open Sauce Bold"/>
                <a:cs typeface="Open Sauce Bold"/>
                <a:sym typeface="Open Sauce Bold"/>
              </a:rPr>
              <a:t>model to work! Deploy your model </a:t>
            </a:r>
          </a:p>
          <a:p>
            <a:pPr algn="just">
              <a:lnSpc>
                <a:spcPts val="3184"/>
              </a:lnSpc>
            </a:pPr>
            <a:r>
              <a:rPr lang="en-US" sz="1918" dirty="0">
                <a:solidFill>
                  <a:srgbClr val="000000"/>
                </a:solidFill>
                <a:latin typeface="Open Sauce Bold"/>
                <a:ea typeface="Open Sauce Bold"/>
                <a:cs typeface="Open Sauce Bold"/>
                <a:sym typeface="Open Sauce Bold"/>
              </a:rPr>
              <a:t> on Spaces, creating a web interface</a:t>
            </a:r>
          </a:p>
          <a:p>
            <a:pPr algn="just">
              <a:lnSpc>
                <a:spcPts val="3184"/>
              </a:lnSpc>
            </a:pPr>
            <a:r>
              <a:rPr lang="en-US" sz="1918" dirty="0">
                <a:solidFill>
                  <a:srgbClr val="000000"/>
                </a:solidFill>
                <a:latin typeface="Open Sauce Bold"/>
                <a:ea typeface="Open Sauce Bold"/>
                <a:cs typeface="Open Sauce Bold"/>
                <a:sym typeface="Open Sauce Bold"/>
              </a:rPr>
              <a:t> for others to interact with and explore.</a:t>
            </a:r>
          </a:p>
          <a:p>
            <a:pPr algn="just">
              <a:lnSpc>
                <a:spcPts val="3184"/>
              </a:lnSpc>
              <a:spcBef>
                <a:spcPct val="0"/>
              </a:spcBef>
            </a:pPr>
            <a:r>
              <a:rPr lang="en-US" sz="1918" dirty="0">
                <a:solidFill>
                  <a:srgbClr val="000000"/>
                </a:solidFill>
                <a:latin typeface="Open Sauce Bold"/>
                <a:ea typeface="Open Sauce Bold"/>
                <a:cs typeface="Open Sauce Bold"/>
                <a:sym typeface="Open Sauce Bold"/>
              </a:rPr>
              <a:t> Share your model with a simple link!</a:t>
            </a:r>
          </a:p>
        </p:txBody>
      </p:sp>
      <p:sp>
        <p:nvSpPr>
          <p:cNvPr id="15" name="TextBox 15"/>
          <p:cNvSpPr txBox="1"/>
          <p:nvPr/>
        </p:nvSpPr>
        <p:spPr>
          <a:xfrm>
            <a:off x="3604467" y="763433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7" tooltip="https://huggingface.co/spaces/Nikhil2411/textsumerizar1234"/>
              </a:rPr>
              <a:t>Visit Deployment at : https://huggingface.co/spaces/Nikhil2411/textsumerizar1234</a:t>
            </a:r>
          </a:p>
        </p:txBody>
      </p:sp>
      <p:sp>
        <p:nvSpPr>
          <p:cNvPr id="16" name="TextBox 16"/>
          <p:cNvSpPr txBox="1"/>
          <p:nvPr/>
        </p:nvSpPr>
        <p:spPr>
          <a:xfrm>
            <a:off x="17206642" y="9661989"/>
            <a:ext cx="105316" cy="364196"/>
          </a:xfrm>
          <a:prstGeom prst="rect">
            <a:avLst/>
          </a:prstGeom>
        </p:spPr>
        <p:txBody>
          <a:bodyPr lIns="0" tIns="0" rIns="0" bIns="0" rtlCol="0" anchor="t">
            <a:spAutoFit/>
          </a:bodyPr>
          <a:lstStyle/>
          <a:p>
            <a:pPr marL="0" lvl="0" indent="0" algn="ctr">
              <a:lnSpc>
                <a:spcPts val="3184"/>
              </a:lnSpc>
              <a:spcBef>
                <a:spcPct val="0"/>
              </a:spcBef>
            </a:pPr>
            <a:endParaRPr dirty="0"/>
          </a:p>
        </p:txBody>
      </p:sp>
      <p:grpSp>
        <p:nvGrpSpPr>
          <p:cNvPr id="17" name="Group 17"/>
          <p:cNvGrpSpPr/>
          <p:nvPr/>
        </p:nvGrpSpPr>
        <p:grpSpPr>
          <a:xfrm>
            <a:off x="0" y="9610725"/>
            <a:ext cx="18288000" cy="523875"/>
            <a:chOff x="0" y="0"/>
            <a:chExt cx="24384000" cy="698500"/>
          </a:xfrm>
        </p:grpSpPr>
        <p:grpSp>
          <p:nvGrpSpPr>
            <p:cNvPr id="18" name="Group 18"/>
            <p:cNvGrpSpPr/>
            <p:nvPr/>
          </p:nvGrpSpPr>
          <p:grpSpPr>
            <a:xfrm>
              <a:off x="0" y="0"/>
              <a:ext cx="24384000" cy="698500"/>
              <a:chOff x="0" y="0"/>
              <a:chExt cx="4816593" cy="137975"/>
            </a:xfrm>
          </p:grpSpPr>
          <p:sp>
            <p:nvSpPr>
              <p:cNvPr id="19" name="Freeform 19"/>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20" name="TextBox 20"/>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21" name="TextBox 21"/>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22" name="TextBox 22"/>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23" name="TextBox 23"/>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814019"/>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6" name="TextBox 6"/>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7" name="TextBox 7"/>
          <p:cNvSpPr txBox="1"/>
          <p:nvPr/>
        </p:nvSpPr>
        <p:spPr>
          <a:xfrm>
            <a:off x="4078394"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3" tooltip="https://huggingface.co/spaces/Nikhil2411/textsumerizar1234"/>
              </a:rPr>
              <a:t>Visit Deployment at : https://huggingface.co/spaces/Nikhil2411/textsumerizar1234</a:t>
            </a:r>
          </a:p>
        </p:txBody>
      </p:sp>
      <p:sp>
        <p:nvSpPr>
          <p:cNvPr id="8" name="TextBox 8"/>
          <p:cNvSpPr txBox="1"/>
          <p:nvPr/>
        </p:nvSpPr>
        <p:spPr>
          <a:xfrm>
            <a:off x="1152742" y="942975"/>
            <a:ext cx="10201058"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9" name="TextBox 9"/>
          <p:cNvSpPr txBox="1"/>
          <p:nvPr/>
        </p:nvSpPr>
        <p:spPr>
          <a:xfrm>
            <a:off x="7058241" y="8540556"/>
            <a:ext cx="4171517"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Abstractive Summarizer Output</a:t>
            </a:r>
          </a:p>
        </p:txBody>
      </p:sp>
      <p:grpSp>
        <p:nvGrpSpPr>
          <p:cNvPr id="10" name="Group 10"/>
          <p:cNvGrpSpPr/>
          <p:nvPr/>
        </p:nvGrpSpPr>
        <p:grpSpPr>
          <a:xfrm>
            <a:off x="0" y="9610725"/>
            <a:ext cx="18288000" cy="523875"/>
            <a:chOff x="0" y="0"/>
            <a:chExt cx="24384000" cy="698500"/>
          </a:xfrm>
        </p:grpSpPr>
        <p:grpSp>
          <p:nvGrpSpPr>
            <p:cNvPr id="11" name="Group 11"/>
            <p:cNvGrpSpPr/>
            <p:nvPr/>
          </p:nvGrpSpPr>
          <p:grpSpPr>
            <a:xfrm>
              <a:off x="0" y="0"/>
              <a:ext cx="24384000" cy="698500"/>
              <a:chOff x="0" y="0"/>
              <a:chExt cx="4816593" cy="137975"/>
            </a:xfrm>
          </p:grpSpPr>
          <p:sp>
            <p:nvSpPr>
              <p:cNvPr id="12" name="Freeform 12"/>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3" name="TextBox 13"/>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4" name="TextBox 14"/>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5" name="TextBox 15"/>
            <p:cNvSpPr txBox="1"/>
            <p:nvPr/>
          </p:nvSpPr>
          <p:spPr>
            <a:xfrm>
              <a:off x="10330873" y="93753"/>
              <a:ext cx="30803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6" name="TextBox 16"/>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17</a:t>
              </a:r>
            </a:p>
          </p:txBody>
        </p:sp>
      </p:grpSp>
      <p:grpSp>
        <p:nvGrpSpPr>
          <p:cNvPr id="17" name="Group 17"/>
          <p:cNvGrpSpPr/>
          <p:nvPr/>
        </p:nvGrpSpPr>
        <p:grpSpPr>
          <a:xfrm>
            <a:off x="2519538" y="2004047"/>
            <a:ext cx="13248923" cy="6278906"/>
            <a:chOff x="0" y="0"/>
            <a:chExt cx="2052605" cy="972767"/>
          </a:xfrm>
        </p:grpSpPr>
        <p:sp>
          <p:nvSpPr>
            <p:cNvPr id="18" name="Freeform 18"/>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4"/>
              <a:stretch>
                <a:fillRect t="-848" b="-17842"/>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93424"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6" name="TextBox 6"/>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7" name="TextBox 7"/>
          <p:cNvSpPr txBox="1"/>
          <p:nvPr/>
        </p:nvSpPr>
        <p:spPr>
          <a:xfrm>
            <a:off x="4277265" y="8856412"/>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3" tooltip="https://huggingface.co/spaces/Nikhil2411/textsumerizar1234"/>
              </a:rPr>
              <a:t>Visit Deployment at : https://huggingface.co/spaces/Nikhil2411/textsumerizar1234</a:t>
            </a:r>
          </a:p>
        </p:txBody>
      </p:sp>
      <p:sp>
        <p:nvSpPr>
          <p:cNvPr id="8" name="TextBox 8"/>
          <p:cNvSpPr txBox="1"/>
          <p:nvPr/>
        </p:nvSpPr>
        <p:spPr>
          <a:xfrm>
            <a:off x="1028700" y="942975"/>
            <a:ext cx="9401175"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9" name="TextBox 9"/>
          <p:cNvSpPr txBox="1"/>
          <p:nvPr/>
        </p:nvSpPr>
        <p:spPr>
          <a:xfrm>
            <a:off x="6524354" y="8461373"/>
            <a:ext cx="5239291"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Extractive Text Rank Summarizer Output</a:t>
            </a:r>
          </a:p>
        </p:txBody>
      </p:sp>
      <p:grpSp>
        <p:nvGrpSpPr>
          <p:cNvPr id="10" name="Group 10"/>
          <p:cNvGrpSpPr/>
          <p:nvPr/>
        </p:nvGrpSpPr>
        <p:grpSpPr>
          <a:xfrm>
            <a:off x="0" y="9321403"/>
            <a:ext cx="18364199" cy="813197"/>
            <a:chOff x="0" y="-385763"/>
            <a:chExt cx="24485599" cy="1084263"/>
          </a:xfrm>
        </p:grpSpPr>
        <p:grpSp>
          <p:nvGrpSpPr>
            <p:cNvPr id="11" name="Group 11"/>
            <p:cNvGrpSpPr/>
            <p:nvPr/>
          </p:nvGrpSpPr>
          <p:grpSpPr>
            <a:xfrm>
              <a:off x="0" y="-385763"/>
              <a:ext cx="24485599" cy="1084263"/>
              <a:chOff x="0" y="-76200"/>
              <a:chExt cx="4836662" cy="214175"/>
            </a:xfrm>
          </p:grpSpPr>
          <p:sp>
            <p:nvSpPr>
              <p:cNvPr id="12" name="Freeform 12"/>
              <p:cNvSpPr/>
              <p:nvPr/>
            </p:nvSpPr>
            <p:spPr>
              <a:xfrm>
                <a:off x="2007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3" name="TextBox 13"/>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4" name="TextBox 14"/>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5" name="TextBox 15"/>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6" name="TextBox 16"/>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18</a:t>
              </a:r>
            </a:p>
          </p:txBody>
        </p:sp>
      </p:grpSp>
      <p:grpSp>
        <p:nvGrpSpPr>
          <p:cNvPr id="17" name="Group 17"/>
          <p:cNvGrpSpPr/>
          <p:nvPr/>
        </p:nvGrpSpPr>
        <p:grpSpPr>
          <a:xfrm>
            <a:off x="2676877" y="2004047"/>
            <a:ext cx="13248923" cy="6278906"/>
            <a:chOff x="0" y="0"/>
            <a:chExt cx="2052605" cy="972767"/>
          </a:xfrm>
        </p:grpSpPr>
        <p:sp>
          <p:nvSpPr>
            <p:cNvPr id="18" name="Freeform 18"/>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4"/>
              <a:stretch>
                <a:fillRect b="-18691"/>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343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610725"/>
            <a:ext cx="18288000" cy="523875"/>
            <a:chOff x="0" y="0"/>
            <a:chExt cx="24384000" cy="698500"/>
          </a:xfrm>
        </p:grpSpPr>
        <p:grpSp>
          <p:nvGrpSpPr>
            <p:cNvPr id="7" name="Group 7"/>
            <p:cNvGrpSpPr/>
            <p:nvPr/>
          </p:nvGrpSpPr>
          <p:grpSpPr>
            <a:xfrm>
              <a:off x="0" y="0"/>
              <a:ext cx="24384000" cy="698500"/>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txBody>
              <a:bodyPr/>
              <a:lstStyle/>
              <a:p>
                <a:r>
                  <a:rPr lang="en-US" dirty="0"/>
                  <a:t>1</a:t>
                </a:r>
              </a:p>
            </p:txBody>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b="-18547"/>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324975" cy="773160"/>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6726110" y="8473453"/>
            <a:ext cx="5008689"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Extractive TF-IDF Summarizer 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881967" y="-282892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5" name="Group 5"/>
          <p:cNvGrpSpPr/>
          <p:nvPr/>
        </p:nvGrpSpPr>
        <p:grpSpPr>
          <a:xfrm>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59"/>
                </a:lnSpc>
                <a:spcBef>
                  <a:spcPct val="0"/>
                </a:spcBef>
              </a:pPr>
              <a:endParaRPr dirty="0"/>
            </a:p>
          </p:txBody>
        </p:sp>
      </p:grpSp>
      <p:sp>
        <p:nvSpPr>
          <p:cNvPr id="8" name="TextBox 8"/>
          <p:cNvSpPr txBox="1"/>
          <p:nvPr/>
        </p:nvSpPr>
        <p:spPr>
          <a:xfrm>
            <a:off x="1295137" y="1754095"/>
            <a:ext cx="3630003" cy="808613"/>
          </a:xfrm>
          <a:prstGeom prst="rect">
            <a:avLst/>
          </a:prstGeom>
        </p:spPr>
        <p:txBody>
          <a:bodyPr lIns="0" tIns="0" rIns="0" bIns="0" rtlCol="0" anchor="t">
            <a:spAutoFit/>
          </a:bodyPr>
          <a:lstStyle/>
          <a:p>
            <a:pPr marL="0" lvl="0" indent="0" algn="l">
              <a:lnSpc>
                <a:spcPts val="6644"/>
              </a:lnSpc>
              <a:spcBef>
                <a:spcPct val="0"/>
              </a:spcBef>
            </a:pPr>
            <a:r>
              <a:rPr lang="en-US" sz="4746" spc="-94" dirty="0">
                <a:solidFill>
                  <a:srgbClr val="191919"/>
                </a:solidFill>
                <a:latin typeface="Open Sauce Bold"/>
                <a:ea typeface="Open Sauce Bold"/>
                <a:cs typeface="Open Sauce Bold"/>
                <a:sym typeface="Open Sauce Bold"/>
              </a:rPr>
              <a:t>Overview</a:t>
            </a:r>
          </a:p>
        </p:txBody>
      </p:sp>
      <p:sp>
        <p:nvSpPr>
          <p:cNvPr id="9" name="TextBox 9"/>
          <p:cNvSpPr txBox="1"/>
          <p:nvPr/>
        </p:nvSpPr>
        <p:spPr>
          <a:xfrm>
            <a:off x="1695141" y="3096108"/>
            <a:ext cx="5224262" cy="5924003"/>
          </a:xfrm>
          <a:prstGeom prst="rect">
            <a:avLst/>
          </a:prstGeom>
        </p:spPr>
        <p:txBody>
          <a:bodyPr lIns="0" tIns="0" rIns="0" bIns="0" rtlCol="0" anchor="t">
            <a:spAutoFit/>
          </a:bodyPr>
          <a:lstStyle/>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Introduction </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Problem Statement</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Project Planning</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Architecture</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Workflow </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Dataset</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Model Training</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Model Evaluation </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Testing </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Deployment </a:t>
            </a:r>
          </a:p>
          <a:p>
            <a:pPr marL="565238" lvl="1" indent="-282619" algn="l">
              <a:lnSpc>
                <a:spcPts val="4345"/>
              </a:lnSpc>
              <a:buFont typeface="Arial"/>
              <a:buChar char="•"/>
            </a:pPr>
            <a:r>
              <a:rPr lang="en-US" sz="2618" dirty="0">
                <a:solidFill>
                  <a:srgbClr val="191919"/>
                </a:solidFill>
                <a:latin typeface="Open Sauce"/>
                <a:ea typeface="Open Sauce"/>
                <a:cs typeface="Open Sauce"/>
                <a:sym typeface="Open Sauce"/>
              </a:rPr>
              <a:t>Deployment - Results</a:t>
            </a:r>
          </a:p>
        </p:txBody>
      </p:sp>
      <p:sp>
        <p:nvSpPr>
          <p:cNvPr id="10" name="Freeform 10"/>
          <p:cNvSpPr/>
          <p:nvPr/>
        </p:nvSpPr>
        <p:spPr>
          <a:xfrm>
            <a:off x="11710892" y="0"/>
            <a:ext cx="6577108" cy="10287000"/>
          </a:xfrm>
          <a:custGeom>
            <a:avLst/>
            <a:gdLst/>
            <a:ahLst/>
            <a:cxnLst/>
            <a:rect l="l" t="t" r="r" b="b"/>
            <a:pathLst>
              <a:path w="6577108" h="10287000">
                <a:moveTo>
                  <a:pt x="0" y="0"/>
                </a:moveTo>
                <a:lnTo>
                  <a:pt x="6577108" y="0"/>
                </a:lnTo>
                <a:lnTo>
                  <a:pt x="6577108" y="10287000"/>
                </a:lnTo>
                <a:lnTo>
                  <a:pt x="0" y="10287000"/>
                </a:lnTo>
                <a:lnTo>
                  <a:pt x="0" y="0"/>
                </a:lnTo>
                <a:close/>
              </a:path>
            </a:pathLst>
          </a:custGeom>
          <a:blipFill>
            <a:blip r:embed="rId2">
              <a:alphaModFix amt="59000"/>
            </a:blip>
            <a:stretch>
              <a:fillRect l="-67377" r="-67377"/>
            </a:stretch>
          </a:blipFill>
        </p:spPr>
      </p:sp>
      <p:grpSp>
        <p:nvGrpSpPr>
          <p:cNvPr id="11" name="Group 11"/>
          <p:cNvGrpSpPr/>
          <p:nvPr/>
        </p:nvGrpSpPr>
        <p:grpSpPr>
          <a:xfrm>
            <a:off x="-1390959" y="8567821"/>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3" name="TextBox 13"/>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14" name="Group 14"/>
          <p:cNvGrpSpPr/>
          <p:nvPr/>
        </p:nvGrpSpPr>
        <p:grpSpPr>
          <a:xfrm>
            <a:off x="10206536" y="3314080"/>
            <a:ext cx="654889" cy="65488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6" name="TextBox 16"/>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17" name="Group 17"/>
          <p:cNvGrpSpPr/>
          <p:nvPr/>
        </p:nvGrpSpPr>
        <p:grpSpPr>
          <a:xfrm>
            <a:off x="0" y="9610725"/>
            <a:ext cx="18288000" cy="523875"/>
            <a:chOff x="0" y="0"/>
            <a:chExt cx="24384000" cy="698500"/>
          </a:xfrm>
        </p:grpSpPr>
        <p:grpSp>
          <p:nvGrpSpPr>
            <p:cNvPr id="18" name="Group 18"/>
            <p:cNvGrpSpPr/>
            <p:nvPr/>
          </p:nvGrpSpPr>
          <p:grpSpPr>
            <a:xfrm>
              <a:off x="0" y="0"/>
              <a:ext cx="24384000" cy="698500"/>
              <a:chOff x="0" y="0"/>
              <a:chExt cx="4816593" cy="137975"/>
            </a:xfrm>
          </p:grpSpPr>
          <p:sp>
            <p:nvSpPr>
              <p:cNvPr id="19" name="Freeform 19"/>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20" name="TextBox 20"/>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21" name="TextBox 21"/>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22" name="TextBox 22"/>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23" name="TextBox 23"/>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FFFFFF"/>
                  </a:solidFill>
                  <a:latin typeface="Open Sauce"/>
                  <a:ea typeface="Open Sauce"/>
                  <a:cs typeface="Open Sauce"/>
                  <a:sym typeface="Open Sauce"/>
                </a:rPr>
                <a:t>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610725"/>
            <a:ext cx="18288000" cy="523875"/>
            <a:chOff x="0" y="0"/>
            <a:chExt cx="24384000" cy="698500"/>
          </a:xfrm>
        </p:grpSpPr>
        <p:grpSp>
          <p:nvGrpSpPr>
            <p:cNvPr id="7" name="Group 7"/>
            <p:cNvGrpSpPr/>
            <p:nvPr/>
          </p:nvGrpSpPr>
          <p:grpSpPr>
            <a:xfrm>
              <a:off x="0" y="0"/>
              <a:ext cx="24384000" cy="698500"/>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2784764" cy="460195"/>
            </a:xfrm>
            <a:prstGeom prst="rect">
              <a:avLst/>
            </a:prstGeom>
          </p:spPr>
          <p:txBody>
            <a:bodyPr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b="-18691"/>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382125"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7239000" y="8473453"/>
            <a:ext cx="3819255"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Summarization with pdf file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343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610725"/>
            <a:ext cx="18288000" cy="523875"/>
            <a:chOff x="0" y="0"/>
            <a:chExt cx="24384000" cy="698500"/>
          </a:xfrm>
        </p:grpSpPr>
        <p:grpSp>
          <p:nvGrpSpPr>
            <p:cNvPr id="7" name="Group 7"/>
            <p:cNvGrpSpPr/>
            <p:nvPr/>
          </p:nvGrpSpPr>
          <p:grpSpPr>
            <a:xfrm>
              <a:off x="0" y="0"/>
              <a:ext cx="24384000" cy="698500"/>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t="-424" b="-18267"/>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315450"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7239000" y="8473453"/>
            <a:ext cx="4081950"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Summarization with text file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321403"/>
            <a:ext cx="18364199" cy="813197"/>
            <a:chOff x="0" y="-385763"/>
            <a:chExt cx="24485599" cy="1084263"/>
          </a:xfrm>
        </p:grpSpPr>
        <p:grpSp>
          <p:nvGrpSpPr>
            <p:cNvPr id="7" name="Group 7"/>
            <p:cNvGrpSpPr/>
            <p:nvPr/>
          </p:nvGrpSpPr>
          <p:grpSpPr>
            <a:xfrm>
              <a:off x="0" y="-385763"/>
              <a:ext cx="24485599" cy="1084263"/>
              <a:chOff x="0" y="-76200"/>
              <a:chExt cx="4836662" cy="214175"/>
            </a:xfrm>
          </p:grpSpPr>
          <p:sp>
            <p:nvSpPr>
              <p:cNvPr id="8" name="Freeform 8"/>
              <p:cNvSpPr/>
              <p:nvPr/>
            </p:nvSpPr>
            <p:spPr>
              <a:xfrm>
                <a:off x="2007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28771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t="-424" b="-18123"/>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467850"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7207990" y="8473453"/>
            <a:ext cx="4069610"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Summarization with docx 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610725"/>
            <a:ext cx="18288000" cy="523875"/>
            <a:chOff x="0" y="0"/>
            <a:chExt cx="24384000" cy="698500"/>
          </a:xfrm>
        </p:grpSpPr>
        <p:grpSp>
          <p:nvGrpSpPr>
            <p:cNvPr id="7" name="Group 7"/>
            <p:cNvGrpSpPr/>
            <p:nvPr/>
          </p:nvGrpSpPr>
          <p:grpSpPr>
            <a:xfrm>
              <a:off x="0" y="0"/>
              <a:ext cx="24384000" cy="698500"/>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b="-18547"/>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229725"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6934200" y="8473453"/>
            <a:ext cx="4448608"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Summarization with  website link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683899" y="745147"/>
            <a:ext cx="16920201" cy="8796706"/>
            <a:chOff x="0" y="0"/>
            <a:chExt cx="4456349" cy="2316828"/>
          </a:xfrm>
        </p:grpSpPr>
        <p:sp>
          <p:nvSpPr>
            <p:cNvPr id="4" name="Freeform 4"/>
            <p:cNvSpPr/>
            <p:nvPr/>
          </p:nvSpPr>
          <p:spPr>
            <a:xfrm>
              <a:off x="0" y="0"/>
              <a:ext cx="4456349" cy="2316828"/>
            </a:xfrm>
            <a:custGeom>
              <a:avLst/>
              <a:gdLst/>
              <a:ahLst/>
              <a:cxnLst/>
              <a:rect l="l" t="t" r="r" b="b"/>
              <a:pathLst>
                <a:path w="4456349" h="2316828">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id="5" name="TextBox 5"/>
            <p:cNvSpPr txBox="1"/>
            <p:nvPr/>
          </p:nvSpPr>
          <p:spPr>
            <a:xfrm>
              <a:off x="0" y="-19050"/>
              <a:ext cx="4456349" cy="2335878"/>
            </a:xfrm>
            <a:prstGeom prst="rect">
              <a:avLst/>
            </a:prstGeom>
          </p:spPr>
          <p:txBody>
            <a:bodyPr lIns="50800" tIns="50800" rIns="50800" bIns="50800" rtlCol="0" anchor="ctr"/>
            <a:lstStyle/>
            <a:p>
              <a:pPr marL="0" lvl="0" indent="0" algn="ctr">
                <a:lnSpc>
                  <a:spcPts val="2859"/>
                </a:lnSpc>
                <a:spcBef>
                  <a:spcPct val="0"/>
                </a:spcBef>
              </a:pPr>
              <a:endParaRPr dirty="0"/>
            </a:p>
          </p:txBody>
        </p:sp>
      </p:grpSp>
      <p:grpSp>
        <p:nvGrpSpPr>
          <p:cNvPr id="6" name="Group 6"/>
          <p:cNvGrpSpPr/>
          <p:nvPr/>
        </p:nvGrpSpPr>
        <p:grpSpPr>
          <a:xfrm>
            <a:off x="0" y="9610725"/>
            <a:ext cx="18288000" cy="523875"/>
            <a:chOff x="0" y="0"/>
            <a:chExt cx="24384000" cy="698500"/>
          </a:xfrm>
        </p:grpSpPr>
        <p:grpSp>
          <p:nvGrpSpPr>
            <p:cNvPr id="7" name="Group 7"/>
            <p:cNvGrpSpPr/>
            <p:nvPr/>
          </p:nvGrpSpPr>
          <p:grpSpPr>
            <a:xfrm>
              <a:off x="0" y="0"/>
              <a:ext cx="24384000" cy="698500"/>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10330873" y="93753"/>
              <a:ext cx="30803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2197104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19</a:t>
              </a:r>
            </a:p>
          </p:txBody>
        </p:sp>
      </p:grpSp>
      <p:grpSp>
        <p:nvGrpSpPr>
          <p:cNvPr id="13" name="Group 13"/>
          <p:cNvGrpSpPr/>
          <p:nvPr/>
        </p:nvGrpSpPr>
        <p:grpSpPr>
          <a:xfrm>
            <a:off x="2519538" y="2004047"/>
            <a:ext cx="13248923" cy="6278906"/>
            <a:chOff x="0" y="0"/>
            <a:chExt cx="2052605" cy="972767"/>
          </a:xfrm>
        </p:grpSpPr>
        <p:sp>
          <p:nvSpPr>
            <p:cNvPr id="14" name="Freeform 14"/>
            <p:cNvSpPr/>
            <p:nvPr/>
          </p:nvSpPr>
          <p:spPr>
            <a:xfrm>
              <a:off x="0" y="0"/>
              <a:ext cx="2052605" cy="972767"/>
            </a:xfrm>
            <a:custGeom>
              <a:avLst/>
              <a:gdLst/>
              <a:ahLst/>
              <a:cxnLst/>
              <a:rect l="l" t="t" r="r" b="b"/>
              <a:pathLst>
                <a:path w="2052605" h="972767">
                  <a:moveTo>
                    <a:pt x="13440" y="0"/>
                  </a:moveTo>
                  <a:lnTo>
                    <a:pt x="2039165" y="0"/>
                  </a:lnTo>
                  <a:cubicBezTo>
                    <a:pt x="2046588" y="0"/>
                    <a:pt x="2052605" y="6017"/>
                    <a:pt x="2052605" y="13440"/>
                  </a:cubicBezTo>
                  <a:lnTo>
                    <a:pt x="2052605" y="959327"/>
                  </a:lnTo>
                  <a:cubicBezTo>
                    <a:pt x="2052605" y="962892"/>
                    <a:pt x="2051189" y="966310"/>
                    <a:pt x="2048669" y="968830"/>
                  </a:cubicBezTo>
                  <a:cubicBezTo>
                    <a:pt x="2046148" y="971351"/>
                    <a:pt x="2042730" y="972767"/>
                    <a:pt x="2039165" y="972767"/>
                  </a:cubicBezTo>
                  <a:lnTo>
                    <a:pt x="13440" y="972767"/>
                  </a:lnTo>
                  <a:cubicBezTo>
                    <a:pt x="6017" y="972767"/>
                    <a:pt x="0" y="966750"/>
                    <a:pt x="0" y="959327"/>
                  </a:cubicBezTo>
                  <a:lnTo>
                    <a:pt x="0" y="13440"/>
                  </a:lnTo>
                  <a:cubicBezTo>
                    <a:pt x="0" y="6017"/>
                    <a:pt x="6017" y="0"/>
                    <a:pt x="13440" y="0"/>
                  </a:cubicBezTo>
                  <a:close/>
                </a:path>
              </a:pathLst>
            </a:custGeom>
            <a:blipFill>
              <a:blip r:embed="rId3"/>
              <a:stretch>
                <a:fillRect t="-9345" b="-9345"/>
              </a:stretch>
            </a:blipFill>
          </p:spPr>
        </p:sp>
      </p:grpSp>
      <p:sp>
        <p:nvSpPr>
          <p:cNvPr id="15" name="TextBox 15"/>
          <p:cNvSpPr txBox="1"/>
          <p:nvPr/>
        </p:nvSpPr>
        <p:spPr>
          <a:xfrm>
            <a:off x="1199631" y="1103305"/>
            <a:ext cx="9525" cy="2452562"/>
          </a:xfrm>
          <a:prstGeom prst="rect">
            <a:avLst/>
          </a:prstGeom>
        </p:spPr>
        <p:txBody>
          <a:bodyPr lIns="0" tIns="0" rIns="0" bIns="0" rtlCol="0" anchor="t">
            <a:spAutoFit/>
          </a:bodyPr>
          <a:lstStyle/>
          <a:p>
            <a:pPr algn="l">
              <a:lnSpc>
                <a:spcPts val="6569"/>
              </a:lnSpc>
            </a:pPr>
            <a:endParaRPr dirty="0"/>
          </a:p>
          <a:p>
            <a:pPr algn="l">
              <a:lnSpc>
                <a:spcPts val="6569"/>
              </a:lnSpc>
            </a:pPr>
            <a:endParaRPr dirty="0"/>
          </a:p>
          <a:p>
            <a:pPr marL="0" lvl="0" indent="0" algn="l">
              <a:lnSpc>
                <a:spcPts val="6569"/>
              </a:lnSpc>
              <a:spcBef>
                <a:spcPct val="0"/>
              </a:spcBef>
            </a:pPr>
            <a:endParaRPr dirty="0"/>
          </a:p>
        </p:txBody>
      </p:sp>
      <p:sp>
        <p:nvSpPr>
          <p:cNvPr id="16" name="TextBox 16"/>
          <p:cNvSpPr txBox="1"/>
          <p:nvPr/>
        </p:nvSpPr>
        <p:spPr>
          <a:xfrm>
            <a:off x="3715980" y="8894104"/>
            <a:ext cx="9752518" cy="364196"/>
          </a:xfrm>
          <a:prstGeom prst="rect">
            <a:avLst/>
          </a:prstGeom>
        </p:spPr>
        <p:txBody>
          <a:bodyPr lIns="0" tIns="0" rIns="0" bIns="0" rtlCol="0" anchor="t">
            <a:spAutoFit/>
          </a:bodyPr>
          <a:lstStyle/>
          <a:p>
            <a:pPr algn="ctr">
              <a:lnSpc>
                <a:spcPts val="3184"/>
              </a:lnSpc>
              <a:spcBef>
                <a:spcPct val="0"/>
              </a:spcBef>
            </a:pPr>
            <a:r>
              <a:rPr lang="en-US" sz="1918" u="sng" dirty="0">
                <a:solidFill>
                  <a:srgbClr val="000000"/>
                </a:solidFill>
                <a:latin typeface="Open Sauce"/>
                <a:ea typeface="Open Sauce"/>
                <a:cs typeface="Open Sauce"/>
                <a:sym typeface="Open Sauce"/>
                <a:hlinkClick r:id="rId4" tooltip="https://huggingface.co/spaces/Nikhil2411/textsumerizar1234"/>
              </a:rPr>
              <a:t>Visit Deployment at : https://huggingface.co/spaces/Nikhil2411/textsumerizar1234</a:t>
            </a:r>
          </a:p>
        </p:txBody>
      </p:sp>
      <p:sp>
        <p:nvSpPr>
          <p:cNvPr id="17" name="TextBox 17"/>
          <p:cNvSpPr txBox="1"/>
          <p:nvPr/>
        </p:nvSpPr>
        <p:spPr>
          <a:xfrm>
            <a:off x="1028700" y="942975"/>
            <a:ext cx="9258300" cy="795212"/>
          </a:xfrm>
          <a:prstGeom prst="rect">
            <a:avLst/>
          </a:prstGeom>
        </p:spPr>
        <p:txBody>
          <a:bodyPr wrap="square"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Proposal </a:t>
            </a:r>
            <a:r>
              <a:rPr lang="en-US" sz="4692" u="sng" spc="-93" dirty="0">
                <a:solidFill>
                  <a:srgbClr val="106861"/>
                </a:solidFill>
                <a:latin typeface="Open Sauce Bold"/>
                <a:ea typeface="Open Sauce Bold"/>
                <a:cs typeface="Open Sauce Bold"/>
                <a:sym typeface="Open Sauce Bold"/>
              </a:rPr>
              <a:t>Deployment - Results :</a:t>
            </a:r>
          </a:p>
        </p:txBody>
      </p:sp>
      <p:sp>
        <p:nvSpPr>
          <p:cNvPr id="18" name="TextBox 18"/>
          <p:cNvSpPr txBox="1"/>
          <p:nvPr/>
        </p:nvSpPr>
        <p:spPr>
          <a:xfrm>
            <a:off x="6553200" y="8473453"/>
            <a:ext cx="5352076" cy="364196"/>
          </a:xfrm>
          <a:prstGeom prst="rect">
            <a:avLst/>
          </a:prstGeom>
        </p:spPr>
        <p:txBody>
          <a:bodyPr wrap="square"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Fig. Summarization with  YouTube video link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279" y="-3119135"/>
            <a:ext cx="23163468" cy="12682235"/>
            <a:chOff x="0" y="0"/>
            <a:chExt cx="30884624" cy="16909646"/>
          </a:xfrm>
        </p:grpSpPr>
        <p:grpSp>
          <p:nvGrpSpPr>
            <p:cNvPr id="3" name="Group 3"/>
            <p:cNvGrpSpPr/>
            <p:nvPr/>
          </p:nvGrpSpPr>
          <p:grpSpPr>
            <a:xfrm>
              <a:off x="3137337" y="3761451"/>
              <a:ext cx="24803035" cy="8543762"/>
              <a:chOff x="0" y="0"/>
              <a:chExt cx="4899365" cy="1687657"/>
            </a:xfrm>
          </p:grpSpPr>
          <p:sp>
            <p:nvSpPr>
              <p:cNvPr id="4" name="Freeform 4"/>
              <p:cNvSpPr/>
              <p:nvPr/>
            </p:nvSpPr>
            <p:spPr>
              <a:xfrm>
                <a:off x="0" y="0"/>
                <a:ext cx="4899365" cy="1687657"/>
              </a:xfrm>
              <a:custGeom>
                <a:avLst/>
                <a:gdLst/>
                <a:ahLst/>
                <a:cxnLst/>
                <a:rect l="l" t="t" r="r" b="b"/>
                <a:pathLst>
                  <a:path w="4899365" h="1687657">
                    <a:moveTo>
                      <a:pt x="0" y="0"/>
                    </a:moveTo>
                    <a:lnTo>
                      <a:pt x="4899365" y="0"/>
                    </a:lnTo>
                    <a:lnTo>
                      <a:pt x="4899365" y="1687657"/>
                    </a:lnTo>
                    <a:lnTo>
                      <a:pt x="0" y="1687657"/>
                    </a:lnTo>
                    <a:close/>
                  </a:path>
                </a:pathLst>
              </a:custGeom>
              <a:solidFill>
                <a:srgbClr val="106861"/>
              </a:solidFill>
              <a:ln cap="sq">
                <a:noFill/>
                <a:prstDash val="solid"/>
                <a:miter/>
              </a:ln>
            </p:spPr>
          </p:sp>
          <p:sp>
            <p:nvSpPr>
              <p:cNvPr id="5" name="TextBox 5"/>
              <p:cNvSpPr txBox="1"/>
              <p:nvPr/>
            </p:nvSpPr>
            <p:spPr>
              <a:xfrm>
                <a:off x="0" y="-38100"/>
                <a:ext cx="4899365" cy="1725757"/>
              </a:xfrm>
              <a:prstGeom prst="rect">
                <a:avLst/>
              </a:prstGeom>
            </p:spPr>
            <p:txBody>
              <a:bodyPr lIns="50800" tIns="50800" rIns="50800" bIns="50800" rtlCol="0" anchor="ctr"/>
              <a:lstStyle/>
              <a:p>
                <a:pPr marL="0" lvl="0" indent="0" algn="ctr">
                  <a:lnSpc>
                    <a:spcPts val="3035"/>
                  </a:lnSpc>
                  <a:spcBef>
                    <a:spcPct val="0"/>
                  </a:spcBef>
                </a:pPr>
                <a:endParaRPr dirty="0"/>
              </a:p>
            </p:txBody>
          </p:sp>
        </p:grpSp>
        <p:grpSp>
          <p:nvGrpSpPr>
            <p:cNvPr id="6" name="Group 6"/>
            <p:cNvGrpSpPr/>
            <p:nvPr/>
          </p:nvGrpSpPr>
          <p:grpSpPr>
            <a:xfrm>
              <a:off x="0" y="8904739"/>
              <a:ext cx="7437869" cy="74378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sp>
          <p:nvSpPr>
            <p:cNvPr id="9" name="Freeform 9"/>
            <p:cNvSpPr/>
            <p:nvPr/>
          </p:nvSpPr>
          <p:spPr>
            <a:xfrm>
              <a:off x="5012528" y="15788667"/>
              <a:ext cx="4850681" cy="611713"/>
            </a:xfrm>
            <a:custGeom>
              <a:avLst/>
              <a:gdLst/>
              <a:ahLst/>
              <a:cxnLst/>
              <a:rect l="l" t="t" r="r" b="b"/>
              <a:pathLst>
                <a:path w="4850681" h="611713">
                  <a:moveTo>
                    <a:pt x="0" y="0"/>
                  </a:moveTo>
                  <a:lnTo>
                    <a:pt x="4850681" y="0"/>
                  </a:lnTo>
                  <a:lnTo>
                    <a:pt x="4850681" y="611714"/>
                  </a:lnTo>
                  <a:lnTo>
                    <a:pt x="0" y="611714"/>
                  </a:lnTo>
                  <a:lnTo>
                    <a:pt x="0" y="0"/>
                  </a:lnTo>
                  <a:close/>
                </a:path>
              </a:pathLst>
            </a:custGeom>
            <a:blipFill>
              <a:blip r:embed="rId2">
                <a:alphaModFix amt="67000"/>
              </a:blip>
              <a:stretch>
                <a:fillRect t="-56610"/>
              </a:stretch>
            </a:blipFill>
          </p:spPr>
        </p:sp>
        <p:sp>
          <p:nvSpPr>
            <p:cNvPr id="10" name="Freeform 10"/>
            <p:cNvSpPr/>
            <p:nvPr/>
          </p:nvSpPr>
          <p:spPr>
            <a:xfrm>
              <a:off x="10553366" y="15788667"/>
              <a:ext cx="4850681" cy="611713"/>
            </a:xfrm>
            <a:custGeom>
              <a:avLst/>
              <a:gdLst/>
              <a:ahLst/>
              <a:cxnLst/>
              <a:rect l="l" t="t" r="r" b="b"/>
              <a:pathLst>
                <a:path w="4850681" h="611713">
                  <a:moveTo>
                    <a:pt x="0" y="0"/>
                  </a:moveTo>
                  <a:lnTo>
                    <a:pt x="4850681" y="0"/>
                  </a:lnTo>
                  <a:lnTo>
                    <a:pt x="4850681" y="611714"/>
                  </a:lnTo>
                  <a:lnTo>
                    <a:pt x="0" y="611714"/>
                  </a:lnTo>
                  <a:lnTo>
                    <a:pt x="0" y="0"/>
                  </a:lnTo>
                  <a:close/>
                </a:path>
              </a:pathLst>
            </a:custGeom>
            <a:blipFill>
              <a:blip r:embed="rId2">
                <a:alphaModFix amt="67000"/>
              </a:blip>
              <a:stretch>
                <a:fillRect t="-56610"/>
              </a:stretch>
            </a:blipFill>
          </p:spPr>
        </p:sp>
        <p:sp>
          <p:nvSpPr>
            <p:cNvPr id="11" name="Freeform 11"/>
            <p:cNvSpPr/>
            <p:nvPr/>
          </p:nvSpPr>
          <p:spPr>
            <a:xfrm>
              <a:off x="16097482" y="15788667"/>
              <a:ext cx="4850681" cy="611713"/>
            </a:xfrm>
            <a:custGeom>
              <a:avLst/>
              <a:gdLst/>
              <a:ahLst/>
              <a:cxnLst/>
              <a:rect l="l" t="t" r="r" b="b"/>
              <a:pathLst>
                <a:path w="4850681" h="611713">
                  <a:moveTo>
                    <a:pt x="0" y="0"/>
                  </a:moveTo>
                  <a:lnTo>
                    <a:pt x="4850681" y="0"/>
                  </a:lnTo>
                  <a:lnTo>
                    <a:pt x="4850681" y="611714"/>
                  </a:lnTo>
                  <a:lnTo>
                    <a:pt x="0" y="611714"/>
                  </a:lnTo>
                  <a:lnTo>
                    <a:pt x="0" y="0"/>
                  </a:lnTo>
                  <a:close/>
                </a:path>
              </a:pathLst>
            </a:custGeom>
            <a:blipFill>
              <a:blip r:embed="rId2">
                <a:alphaModFix amt="67000"/>
              </a:blip>
              <a:stretch>
                <a:fillRect t="-56610"/>
              </a:stretch>
            </a:blipFill>
          </p:spPr>
        </p:sp>
        <p:sp>
          <p:nvSpPr>
            <p:cNvPr id="12" name="Freeform 12"/>
            <p:cNvSpPr/>
            <p:nvPr/>
          </p:nvSpPr>
          <p:spPr>
            <a:xfrm>
              <a:off x="21646663" y="15703152"/>
              <a:ext cx="4850681" cy="611713"/>
            </a:xfrm>
            <a:custGeom>
              <a:avLst/>
              <a:gdLst/>
              <a:ahLst/>
              <a:cxnLst/>
              <a:rect l="l" t="t" r="r" b="b"/>
              <a:pathLst>
                <a:path w="4850681" h="611713">
                  <a:moveTo>
                    <a:pt x="0" y="0"/>
                  </a:moveTo>
                  <a:lnTo>
                    <a:pt x="4850681" y="0"/>
                  </a:lnTo>
                  <a:lnTo>
                    <a:pt x="4850681" y="611713"/>
                  </a:lnTo>
                  <a:lnTo>
                    <a:pt x="0" y="611713"/>
                  </a:lnTo>
                  <a:lnTo>
                    <a:pt x="0" y="0"/>
                  </a:lnTo>
                  <a:close/>
                </a:path>
              </a:pathLst>
            </a:custGeom>
            <a:blipFill>
              <a:blip r:embed="rId2">
                <a:alphaModFix amt="67000"/>
              </a:blip>
              <a:stretch>
                <a:fillRect t="-56610"/>
              </a:stretch>
            </a:blipFill>
          </p:spPr>
        </p:sp>
        <p:sp>
          <p:nvSpPr>
            <p:cNvPr id="13" name="TextBox 13"/>
            <p:cNvSpPr txBox="1"/>
            <p:nvPr/>
          </p:nvSpPr>
          <p:spPr>
            <a:xfrm>
              <a:off x="4927972" y="4865606"/>
              <a:ext cx="14149352" cy="1363409"/>
            </a:xfrm>
            <a:prstGeom prst="rect">
              <a:avLst/>
            </a:prstGeom>
          </p:spPr>
          <p:txBody>
            <a:bodyPr lIns="0" tIns="0" rIns="0" bIns="0" rtlCol="0" anchor="t">
              <a:spAutoFit/>
            </a:bodyPr>
            <a:lstStyle/>
            <a:p>
              <a:pPr algn="l">
                <a:lnSpc>
                  <a:spcPts val="8564"/>
                </a:lnSpc>
                <a:spcBef>
                  <a:spcPct val="0"/>
                </a:spcBef>
              </a:pPr>
              <a:r>
                <a:rPr lang="en-US" sz="6206" dirty="0">
                  <a:solidFill>
                    <a:srgbClr val="FFFFFF"/>
                  </a:solidFill>
                  <a:latin typeface="Open Sauce Bold"/>
                  <a:ea typeface="Open Sauce Bold"/>
                  <a:cs typeface="Open Sauce Bold"/>
                  <a:sym typeface="Open Sauce Bold"/>
                </a:rPr>
                <a:t>Real Life Applications</a:t>
              </a:r>
            </a:p>
          </p:txBody>
        </p:sp>
        <p:grpSp>
          <p:nvGrpSpPr>
            <p:cNvPr id="14" name="Group 14"/>
            <p:cNvGrpSpPr/>
            <p:nvPr/>
          </p:nvGrpSpPr>
          <p:grpSpPr>
            <a:xfrm>
              <a:off x="4927972" y="7091181"/>
              <a:ext cx="4935237" cy="9818465"/>
              <a:chOff x="0" y="0"/>
              <a:chExt cx="1438367" cy="2861576"/>
            </a:xfrm>
          </p:grpSpPr>
          <p:sp>
            <p:nvSpPr>
              <p:cNvPr id="15" name="Freeform 15"/>
              <p:cNvSpPr/>
              <p:nvPr/>
            </p:nvSpPr>
            <p:spPr>
              <a:xfrm>
                <a:off x="0" y="0"/>
                <a:ext cx="1438367" cy="2861576"/>
              </a:xfrm>
              <a:custGeom>
                <a:avLst/>
                <a:gdLst/>
                <a:ahLst/>
                <a:cxnLst/>
                <a:rect l="l" t="t" r="r" b="b"/>
                <a:pathLst>
                  <a:path w="1438367" h="2861576">
                    <a:moveTo>
                      <a:pt x="64840" y="0"/>
                    </a:moveTo>
                    <a:lnTo>
                      <a:pt x="1373527" y="0"/>
                    </a:lnTo>
                    <a:cubicBezTo>
                      <a:pt x="1390724" y="0"/>
                      <a:pt x="1407216" y="6831"/>
                      <a:pt x="1419376" y="18991"/>
                    </a:cubicBezTo>
                    <a:cubicBezTo>
                      <a:pt x="1431536" y="31151"/>
                      <a:pt x="1438367" y="47643"/>
                      <a:pt x="1438367" y="64840"/>
                    </a:cubicBezTo>
                    <a:lnTo>
                      <a:pt x="1438367" y="2796736"/>
                    </a:lnTo>
                    <a:cubicBezTo>
                      <a:pt x="1438367" y="2813933"/>
                      <a:pt x="1431536" y="2830425"/>
                      <a:pt x="1419376" y="2842585"/>
                    </a:cubicBezTo>
                    <a:cubicBezTo>
                      <a:pt x="1407216" y="2854745"/>
                      <a:pt x="1390724" y="2861576"/>
                      <a:pt x="1373527" y="2861576"/>
                    </a:cubicBezTo>
                    <a:lnTo>
                      <a:pt x="64840" y="2861576"/>
                    </a:lnTo>
                    <a:cubicBezTo>
                      <a:pt x="47643" y="2861576"/>
                      <a:pt x="31151" y="2854745"/>
                      <a:pt x="18991" y="2842585"/>
                    </a:cubicBezTo>
                    <a:cubicBezTo>
                      <a:pt x="6831" y="2830425"/>
                      <a:pt x="0" y="2813933"/>
                      <a:pt x="0" y="2796736"/>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16" name="TextBox 16"/>
              <p:cNvSpPr txBox="1"/>
              <p:nvPr/>
            </p:nvSpPr>
            <p:spPr>
              <a:xfrm>
                <a:off x="0" y="-38100"/>
                <a:ext cx="1438367" cy="2899676"/>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17" name="Group 17"/>
            <p:cNvGrpSpPr>
              <a:grpSpLocks noChangeAspect="1"/>
            </p:cNvGrpSpPr>
            <p:nvPr/>
          </p:nvGrpSpPr>
          <p:grpSpPr>
            <a:xfrm>
              <a:off x="5275389" y="7433437"/>
              <a:ext cx="4161417" cy="4161417"/>
              <a:chOff x="0" y="0"/>
              <a:chExt cx="6350000" cy="6350000"/>
            </a:xfrm>
          </p:grpSpPr>
          <p:sp>
            <p:nvSpPr>
              <p:cNvPr id="18" name="Freeform 1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6114" r="-26114"/>
                </a:stretch>
              </a:blipFill>
            </p:spPr>
          </p:sp>
        </p:grpSp>
        <p:sp>
          <p:nvSpPr>
            <p:cNvPr id="19" name="TextBox 19"/>
            <p:cNvSpPr txBox="1"/>
            <p:nvPr/>
          </p:nvSpPr>
          <p:spPr>
            <a:xfrm>
              <a:off x="5234947" y="11975013"/>
              <a:ext cx="4201859" cy="4241850"/>
            </a:xfrm>
            <a:prstGeom prst="rect">
              <a:avLst/>
            </a:prstGeom>
          </p:spPr>
          <p:txBody>
            <a:bodyPr lIns="0" tIns="0" rIns="0" bIns="0" rtlCol="0" anchor="t">
              <a:spAutoFit/>
            </a:bodyPr>
            <a:lstStyle/>
            <a:p>
              <a:pPr marL="0" lvl="0" indent="0" algn="just">
                <a:lnSpc>
                  <a:spcPts val="2173"/>
                </a:lnSpc>
                <a:spcBef>
                  <a:spcPct val="0"/>
                </a:spcBef>
              </a:pPr>
              <a:r>
                <a:rPr lang="en-US" sz="1498" u="none" strike="noStrike" dirty="0">
                  <a:solidFill>
                    <a:srgbClr val="343432"/>
                  </a:solidFill>
                  <a:latin typeface="Open Sauce"/>
                  <a:ea typeface="Open Sauce"/>
                  <a:cs typeface="Open Sauce"/>
                  <a:sym typeface="Open Sauce"/>
                </a:rPr>
                <a:t>Text summarization is extensively used in news aggregation platforms to deliver concise news summaries to readers. By summarizing lengthy articles, it helps users quickly grasp the main points of the news without having to read the entire content. This is particularly useful in today's fast-paced world where people want to stay informed but have limited time.</a:t>
              </a:r>
            </a:p>
          </p:txBody>
        </p:sp>
        <p:grpSp>
          <p:nvGrpSpPr>
            <p:cNvPr id="20" name="Group 20"/>
            <p:cNvGrpSpPr/>
            <p:nvPr/>
          </p:nvGrpSpPr>
          <p:grpSpPr>
            <a:xfrm>
              <a:off x="5414493" y="11318759"/>
              <a:ext cx="3883211" cy="552190"/>
              <a:chOff x="0" y="0"/>
              <a:chExt cx="2212197" cy="314573"/>
            </a:xfrm>
          </p:grpSpPr>
          <p:sp>
            <p:nvSpPr>
              <p:cNvPr id="21" name="Freeform 21"/>
              <p:cNvSpPr/>
              <p:nvPr/>
            </p:nvSpPr>
            <p:spPr>
              <a:xfrm>
                <a:off x="0" y="0"/>
                <a:ext cx="2212197" cy="314573"/>
              </a:xfrm>
              <a:custGeom>
                <a:avLst/>
                <a:gdLst/>
                <a:ahLst/>
                <a:cxnLst/>
                <a:rect l="l" t="t" r="r" b="b"/>
                <a:pathLst>
                  <a:path w="2212197" h="314573">
                    <a:moveTo>
                      <a:pt x="108988" y="0"/>
                    </a:moveTo>
                    <a:lnTo>
                      <a:pt x="2103208" y="0"/>
                    </a:lnTo>
                    <a:cubicBezTo>
                      <a:pt x="2163401" y="0"/>
                      <a:pt x="2212197" y="48796"/>
                      <a:pt x="2212197" y="108988"/>
                    </a:cubicBezTo>
                    <a:lnTo>
                      <a:pt x="2212197" y="205584"/>
                    </a:lnTo>
                    <a:cubicBezTo>
                      <a:pt x="2212197" y="234490"/>
                      <a:pt x="2200714" y="262212"/>
                      <a:pt x="2180275" y="282651"/>
                    </a:cubicBezTo>
                    <a:cubicBezTo>
                      <a:pt x="2159835" y="303090"/>
                      <a:pt x="2132114" y="314573"/>
                      <a:pt x="2103208" y="314573"/>
                    </a:cubicBezTo>
                    <a:lnTo>
                      <a:pt x="108988" y="314573"/>
                    </a:lnTo>
                    <a:cubicBezTo>
                      <a:pt x="80083" y="314573"/>
                      <a:pt x="52361" y="303090"/>
                      <a:pt x="31922" y="282651"/>
                    </a:cubicBezTo>
                    <a:cubicBezTo>
                      <a:pt x="11483" y="262212"/>
                      <a:pt x="0" y="234490"/>
                      <a:pt x="0" y="205584"/>
                    </a:cubicBezTo>
                    <a:lnTo>
                      <a:pt x="0" y="108988"/>
                    </a:lnTo>
                    <a:cubicBezTo>
                      <a:pt x="0" y="80083"/>
                      <a:pt x="11483" y="52361"/>
                      <a:pt x="31922" y="31922"/>
                    </a:cubicBezTo>
                    <a:cubicBezTo>
                      <a:pt x="52361" y="11483"/>
                      <a:pt x="80083" y="0"/>
                      <a:pt x="108988" y="0"/>
                    </a:cubicBezTo>
                    <a:close/>
                  </a:path>
                </a:pathLst>
              </a:custGeom>
              <a:solidFill>
                <a:srgbClr val="106861"/>
              </a:solidFill>
              <a:ln cap="rnd">
                <a:noFill/>
                <a:prstDash val="solid"/>
                <a:round/>
              </a:ln>
            </p:spPr>
          </p:sp>
          <p:sp>
            <p:nvSpPr>
              <p:cNvPr id="22" name="TextBox 22"/>
              <p:cNvSpPr txBox="1"/>
              <p:nvPr/>
            </p:nvSpPr>
            <p:spPr>
              <a:xfrm>
                <a:off x="0" y="-28575"/>
                <a:ext cx="2212197" cy="343148"/>
              </a:xfrm>
              <a:prstGeom prst="rect">
                <a:avLst/>
              </a:prstGeom>
            </p:spPr>
            <p:txBody>
              <a:bodyPr lIns="0" tIns="0" rIns="0" bIns="0" rtlCol="0" anchor="ctr"/>
              <a:lstStyle/>
              <a:p>
                <a:pPr marL="0" lvl="0" indent="0" algn="ctr">
                  <a:lnSpc>
                    <a:spcPts val="2484"/>
                  </a:lnSpc>
                  <a:spcBef>
                    <a:spcPct val="0"/>
                  </a:spcBef>
                </a:pPr>
                <a:r>
                  <a:rPr lang="en-US" sz="1800" dirty="0">
                    <a:solidFill>
                      <a:srgbClr val="FFFFFF"/>
                    </a:solidFill>
                    <a:latin typeface="Open Sauce"/>
                    <a:ea typeface="Open Sauce"/>
                    <a:cs typeface="Open Sauce"/>
                    <a:sym typeface="Open Sauce"/>
                  </a:rPr>
                  <a:t>1. News Aggregation</a:t>
                </a:r>
              </a:p>
            </p:txBody>
          </p:sp>
        </p:grpSp>
        <p:grpSp>
          <p:nvGrpSpPr>
            <p:cNvPr id="23" name="Group 23"/>
            <p:cNvGrpSpPr/>
            <p:nvPr/>
          </p:nvGrpSpPr>
          <p:grpSpPr>
            <a:xfrm>
              <a:off x="10468810" y="7091181"/>
              <a:ext cx="4935237" cy="9756856"/>
              <a:chOff x="0" y="0"/>
              <a:chExt cx="1438367" cy="2843620"/>
            </a:xfrm>
          </p:grpSpPr>
          <p:sp>
            <p:nvSpPr>
              <p:cNvPr id="24" name="Freeform 24"/>
              <p:cNvSpPr/>
              <p:nvPr/>
            </p:nvSpPr>
            <p:spPr>
              <a:xfrm>
                <a:off x="0" y="0"/>
                <a:ext cx="1438367" cy="2843620"/>
              </a:xfrm>
              <a:custGeom>
                <a:avLst/>
                <a:gdLst/>
                <a:ahLst/>
                <a:cxnLst/>
                <a:rect l="l" t="t" r="r" b="b"/>
                <a:pathLst>
                  <a:path w="1438367" h="2843620">
                    <a:moveTo>
                      <a:pt x="64840" y="0"/>
                    </a:moveTo>
                    <a:lnTo>
                      <a:pt x="1373527" y="0"/>
                    </a:lnTo>
                    <a:cubicBezTo>
                      <a:pt x="1390724" y="0"/>
                      <a:pt x="1407216" y="6831"/>
                      <a:pt x="1419376" y="18991"/>
                    </a:cubicBezTo>
                    <a:cubicBezTo>
                      <a:pt x="1431536" y="31151"/>
                      <a:pt x="1438367" y="47643"/>
                      <a:pt x="1438367" y="64840"/>
                    </a:cubicBezTo>
                    <a:lnTo>
                      <a:pt x="1438367" y="2778781"/>
                    </a:lnTo>
                    <a:cubicBezTo>
                      <a:pt x="1438367" y="2795977"/>
                      <a:pt x="1431536" y="2812469"/>
                      <a:pt x="1419376" y="2824629"/>
                    </a:cubicBezTo>
                    <a:cubicBezTo>
                      <a:pt x="1407216" y="2836789"/>
                      <a:pt x="1390724" y="2843620"/>
                      <a:pt x="1373527" y="2843620"/>
                    </a:cubicBezTo>
                    <a:lnTo>
                      <a:pt x="64840" y="2843620"/>
                    </a:lnTo>
                    <a:cubicBezTo>
                      <a:pt x="47643" y="2843620"/>
                      <a:pt x="31151" y="2836789"/>
                      <a:pt x="18991" y="2824629"/>
                    </a:cubicBezTo>
                    <a:cubicBezTo>
                      <a:pt x="6831" y="2812469"/>
                      <a:pt x="0" y="2795977"/>
                      <a:pt x="0" y="2778781"/>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25" name="TextBox 25"/>
              <p:cNvSpPr txBox="1"/>
              <p:nvPr/>
            </p:nvSpPr>
            <p:spPr>
              <a:xfrm>
                <a:off x="0" y="-38100"/>
                <a:ext cx="1438367" cy="288172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26" name="Group 26"/>
            <p:cNvGrpSpPr>
              <a:grpSpLocks noChangeAspect="1"/>
            </p:cNvGrpSpPr>
            <p:nvPr/>
          </p:nvGrpSpPr>
          <p:grpSpPr>
            <a:xfrm>
              <a:off x="10816227" y="7433437"/>
              <a:ext cx="4161417" cy="4161417"/>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151" r="-25151"/>
                </a:stretch>
              </a:blipFill>
            </p:spPr>
          </p:sp>
        </p:grpSp>
        <p:grpSp>
          <p:nvGrpSpPr>
            <p:cNvPr id="28" name="Group 28"/>
            <p:cNvGrpSpPr/>
            <p:nvPr/>
          </p:nvGrpSpPr>
          <p:grpSpPr>
            <a:xfrm>
              <a:off x="16012927" y="7091181"/>
              <a:ext cx="4935237" cy="9756856"/>
              <a:chOff x="0" y="0"/>
              <a:chExt cx="1438367" cy="2843620"/>
            </a:xfrm>
          </p:grpSpPr>
          <p:sp>
            <p:nvSpPr>
              <p:cNvPr id="29" name="Freeform 29"/>
              <p:cNvSpPr/>
              <p:nvPr/>
            </p:nvSpPr>
            <p:spPr>
              <a:xfrm>
                <a:off x="0" y="0"/>
                <a:ext cx="1438367" cy="2843620"/>
              </a:xfrm>
              <a:custGeom>
                <a:avLst/>
                <a:gdLst/>
                <a:ahLst/>
                <a:cxnLst/>
                <a:rect l="l" t="t" r="r" b="b"/>
                <a:pathLst>
                  <a:path w="1438367" h="2843620">
                    <a:moveTo>
                      <a:pt x="64840" y="0"/>
                    </a:moveTo>
                    <a:lnTo>
                      <a:pt x="1373527" y="0"/>
                    </a:lnTo>
                    <a:cubicBezTo>
                      <a:pt x="1390724" y="0"/>
                      <a:pt x="1407216" y="6831"/>
                      <a:pt x="1419376" y="18991"/>
                    </a:cubicBezTo>
                    <a:cubicBezTo>
                      <a:pt x="1431536" y="31151"/>
                      <a:pt x="1438367" y="47643"/>
                      <a:pt x="1438367" y="64840"/>
                    </a:cubicBezTo>
                    <a:lnTo>
                      <a:pt x="1438367" y="2778781"/>
                    </a:lnTo>
                    <a:cubicBezTo>
                      <a:pt x="1438367" y="2795977"/>
                      <a:pt x="1431536" y="2812469"/>
                      <a:pt x="1419376" y="2824629"/>
                    </a:cubicBezTo>
                    <a:cubicBezTo>
                      <a:pt x="1407216" y="2836789"/>
                      <a:pt x="1390724" y="2843620"/>
                      <a:pt x="1373527" y="2843620"/>
                    </a:cubicBezTo>
                    <a:lnTo>
                      <a:pt x="64840" y="2843620"/>
                    </a:lnTo>
                    <a:cubicBezTo>
                      <a:pt x="47643" y="2843620"/>
                      <a:pt x="31151" y="2836789"/>
                      <a:pt x="18991" y="2824629"/>
                    </a:cubicBezTo>
                    <a:cubicBezTo>
                      <a:pt x="6831" y="2812469"/>
                      <a:pt x="0" y="2795977"/>
                      <a:pt x="0" y="2778781"/>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30" name="TextBox 30"/>
              <p:cNvSpPr txBox="1"/>
              <p:nvPr/>
            </p:nvSpPr>
            <p:spPr>
              <a:xfrm>
                <a:off x="0" y="-38100"/>
                <a:ext cx="1438367" cy="288172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31" name="Group 31"/>
            <p:cNvGrpSpPr>
              <a:grpSpLocks noChangeAspect="1"/>
            </p:cNvGrpSpPr>
            <p:nvPr/>
          </p:nvGrpSpPr>
          <p:grpSpPr>
            <a:xfrm>
              <a:off x="16360344" y="7433437"/>
              <a:ext cx="4161417" cy="4161417"/>
              <a:chOff x="0" y="0"/>
              <a:chExt cx="6350000" cy="6350000"/>
            </a:xfrm>
          </p:grpSpPr>
          <p:sp>
            <p:nvSpPr>
              <p:cNvPr id="32" name="Freeform 3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279" r="-65962"/>
                </a:stretch>
              </a:blipFill>
            </p:spPr>
          </p:sp>
        </p:grpSp>
        <p:grpSp>
          <p:nvGrpSpPr>
            <p:cNvPr id="33" name="Group 33"/>
            <p:cNvGrpSpPr/>
            <p:nvPr/>
          </p:nvGrpSpPr>
          <p:grpSpPr>
            <a:xfrm>
              <a:off x="11176409" y="11318759"/>
              <a:ext cx="3400611" cy="552190"/>
              <a:chOff x="0" y="0"/>
              <a:chExt cx="1937268" cy="314573"/>
            </a:xfrm>
          </p:grpSpPr>
          <p:sp>
            <p:nvSpPr>
              <p:cNvPr id="34" name="Freeform 34"/>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id="35" name="TextBox 35"/>
              <p:cNvSpPr txBox="1"/>
              <p:nvPr/>
            </p:nvSpPr>
            <p:spPr>
              <a:xfrm>
                <a:off x="0" y="-28575"/>
                <a:ext cx="1937268" cy="343148"/>
              </a:xfrm>
              <a:prstGeom prst="rect">
                <a:avLst/>
              </a:prstGeom>
            </p:spPr>
            <p:txBody>
              <a:bodyPr lIns="0" tIns="0" rIns="0" bIns="0" rtlCol="0" anchor="ctr"/>
              <a:lstStyle/>
              <a:p>
                <a:pPr marL="0" lvl="0" indent="0" algn="ctr">
                  <a:lnSpc>
                    <a:spcPts val="1932"/>
                  </a:lnSpc>
                  <a:spcBef>
                    <a:spcPct val="0"/>
                  </a:spcBef>
                </a:pPr>
                <a:r>
                  <a:rPr lang="en-US" sz="1400" dirty="0">
                    <a:solidFill>
                      <a:srgbClr val="FFFFFF"/>
                    </a:solidFill>
                    <a:latin typeface="Open Sauce"/>
                    <a:ea typeface="Open Sauce"/>
                    <a:cs typeface="Open Sauce"/>
                    <a:sym typeface="Open Sauce"/>
                  </a:rPr>
                  <a:t>2. Legal Document Review</a:t>
                </a:r>
              </a:p>
            </p:txBody>
          </p:sp>
        </p:grpSp>
        <p:sp>
          <p:nvSpPr>
            <p:cNvPr id="36" name="TextBox 36"/>
            <p:cNvSpPr txBox="1"/>
            <p:nvPr/>
          </p:nvSpPr>
          <p:spPr>
            <a:xfrm>
              <a:off x="10816227" y="11962313"/>
              <a:ext cx="4256899" cy="4597450"/>
            </a:xfrm>
            <a:prstGeom prst="rect">
              <a:avLst/>
            </a:prstGeom>
          </p:spPr>
          <p:txBody>
            <a:bodyPr lIns="0" tIns="0" rIns="0" bIns="0" rtlCol="0" anchor="t">
              <a:spAutoFit/>
            </a:bodyPr>
            <a:lstStyle/>
            <a:p>
              <a:pPr marL="0" lvl="0" indent="0" algn="just">
                <a:lnSpc>
                  <a:spcPts val="2173"/>
                </a:lnSpc>
                <a:spcBef>
                  <a:spcPct val="0"/>
                </a:spcBef>
              </a:pPr>
              <a:r>
                <a:rPr lang="en-US" sz="1498" u="none" strike="noStrike" dirty="0">
                  <a:solidFill>
                    <a:srgbClr val="343432"/>
                  </a:solidFill>
                  <a:latin typeface="Open Sauce"/>
                  <a:ea typeface="Open Sauce"/>
                  <a:cs typeface="Open Sauce"/>
                  <a:sym typeface="Open Sauce"/>
                </a:rPr>
                <a:t>In the legal field, professionals often deal with extensive documentation. Text summarization can be applied to legal documents to extract key information, making it easier for lawyers and paralegals to review cases, contracts, and other legal texts. This saves significant time and effort, allowing legal professionals to focus on more critical aspects of their work.</a:t>
              </a:r>
            </a:p>
            <a:p>
              <a:pPr marL="0" lvl="0" indent="0" algn="just">
                <a:lnSpc>
                  <a:spcPts val="2173"/>
                </a:lnSpc>
                <a:spcBef>
                  <a:spcPct val="0"/>
                </a:spcBef>
              </a:pPr>
              <a:endParaRPr lang="en-US" sz="1498" u="none" strike="noStrike" dirty="0">
                <a:solidFill>
                  <a:srgbClr val="343432"/>
                </a:solidFill>
                <a:latin typeface="Open Sauce"/>
                <a:ea typeface="Open Sauce"/>
                <a:cs typeface="Open Sauce"/>
                <a:sym typeface="Open Sauce"/>
              </a:endParaRPr>
            </a:p>
          </p:txBody>
        </p:sp>
        <p:sp>
          <p:nvSpPr>
            <p:cNvPr id="37" name="TextBox 37"/>
            <p:cNvSpPr txBox="1"/>
            <p:nvPr/>
          </p:nvSpPr>
          <p:spPr>
            <a:xfrm>
              <a:off x="16379975" y="11924001"/>
              <a:ext cx="4201859" cy="4597450"/>
            </a:xfrm>
            <a:prstGeom prst="rect">
              <a:avLst/>
            </a:prstGeom>
          </p:spPr>
          <p:txBody>
            <a:bodyPr lIns="0" tIns="0" rIns="0" bIns="0" rtlCol="0" anchor="t">
              <a:spAutoFit/>
            </a:bodyPr>
            <a:lstStyle/>
            <a:p>
              <a:pPr marL="0" lvl="0" indent="0" algn="just">
                <a:lnSpc>
                  <a:spcPts val="2173"/>
                </a:lnSpc>
                <a:spcBef>
                  <a:spcPct val="0"/>
                </a:spcBef>
              </a:pPr>
              <a:r>
                <a:rPr lang="en-US" sz="1498" u="none" strike="noStrike" dirty="0">
                  <a:solidFill>
                    <a:srgbClr val="343432"/>
                  </a:solidFill>
                  <a:latin typeface="Open Sauce"/>
                  <a:ea typeface="Open Sauce"/>
                  <a:cs typeface="Open Sauce"/>
                  <a:sym typeface="Open Sauce"/>
                </a:rPr>
                <a:t>Customer support centers can utilize text summarization to improve service efficiency. By summarizing customer inquiries, chat logs, and support tickets, support agents can quickly understand the context and provide accurate responses. Additionally, summarized insights from customer feedback can help businesses identify common issues and improve their products and services.</a:t>
              </a:r>
            </a:p>
          </p:txBody>
        </p:sp>
        <p:grpSp>
          <p:nvGrpSpPr>
            <p:cNvPr id="38" name="Group 38"/>
            <p:cNvGrpSpPr/>
            <p:nvPr/>
          </p:nvGrpSpPr>
          <p:grpSpPr>
            <a:xfrm>
              <a:off x="16822517" y="11318759"/>
              <a:ext cx="3400611" cy="552190"/>
              <a:chOff x="0" y="0"/>
              <a:chExt cx="1937268" cy="314573"/>
            </a:xfrm>
          </p:grpSpPr>
          <p:sp>
            <p:nvSpPr>
              <p:cNvPr id="39" name="Freeform 39"/>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id="40" name="TextBox 40"/>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dirty="0">
                    <a:solidFill>
                      <a:srgbClr val="FFFFFF"/>
                    </a:solidFill>
                    <a:latin typeface="Open Sauce"/>
                    <a:ea typeface="Open Sauce"/>
                    <a:cs typeface="Open Sauce"/>
                    <a:sym typeface="Open Sauce"/>
                  </a:rPr>
                  <a:t>3. Customer Support </a:t>
                </a:r>
              </a:p>
            </p:txBody>
          </p:sp>
        </p:grpSp>
        <p:grpSp>
          <p:nvGrpSpPr>
            <p:cNvPr id="41" name="Group 41"/>
            <p:cNvGrpSpPr/>
            <p:nvPr/>
          </p:nvGrpSpPr>
          <p:grpSpPr>
            <a:xfrm>
              <a:off x="21557763" y="7091181"/>
              <a:ext cx="4935237" cy="9818465"/>
              <a:chOff x="0" y="0"/>
              <a:chExt cx="1438367" cy="2861576"/>
            </a:xfrm>
          </p:grpSpPr>
          <p:sp>
            <p:nvSpPr>
              <p:cNvPr id="42" name="Freeform 42"/>
              <p:cNvSpPr/>
              <p:nvPr/>
            </p:nvSpPr>
            <p:spPr>
              <a:xfrm>
                <a:off x="0" y="0"/>
                <a:ext cx="1438367" cy="2861576"/>
              </a:xfrm>
              <a:custGeom>
                <a:avLst/>
                <a:gdLst/>
                <a:ahLst/>
                <a:cxnLst/>
                <a:rect l="l" t="t" r="r" b="b"/>
                <a:pathLst>
                  <a:path w="1438367" h="2861576">
                    <a:moveTo>
                      <a:pt x="64840" y="0"/>
                    </a:moveTo>
                    <a:lnTo>
                      <a:pt x="1373527" y="0"/>
                    </a:lnTo>
                    <a:cubicBezTo>
                      <a:pt x="1390724" y="0"/>
                      <a:pt x="1407216" y="6831"/>
                      <a:pt x="1419376" y="18991"/>
                    </a:cubicBezTo>
                    <a:cubicBezTo>
                      <a:pt x="1431536" y="31151"/>
                      <a:pt x="1438367" y="47643"/>
                      <a:pt x="1438367" y="64840"/>
                    </a:cubicBezTo>
                    <a:lnTo>
                      <a:pt x="1438367" y="2796736"/>
                    </a:lnTo>
                    <a:cubicBezTo>
                      <a:pt x="1438367" y="2813933"/>
                      <a:pt x="1431536" y="2830425"/>
                      <a:pt x="1419376" y="2842585"/>
                    </a:cubicBezTo>
                    <a:cubicBezTo>
                      <a:pt x="1407216" y="2854745"/>
                      <a:pt x="1390724" y="2861576"/>
                      <a:pt x="1373527" y="2861576"/>
                    </a:cubicBezTo>
                    <a:lnTo>
                      <a:pt x="64840" y="2861576"/>
                    </a:lnTo>
                    <a:cubicBezTo>
                      <a:pt x="47643" y="2861576"/>
                      <a:pt x="31151" y="2854745"/>
                      <a:pt x="18991" y="2842585"/>
                    </a:cubicBezTo>
                    <a:cubicBezTo>
                      <a:pt x="6831" y="2830425"/>
                      <a:pt x="0" y="2813933"/>
                      <a:pt x="0" y="2796736"/>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id="43" name="TextBox 43"/>
              <p:cNvSpPr txBox="1"/>
              <p:nvPr/>
            </p:nvSpPr>
            <p:spPr>
              <a:xfrm>
                <a:off x="0" y="-38100"/>
                <a:ext cx="1438367" cy="2899676"/>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44" name="Group 44"/>
            <p:cNvGrpSpPr>
              <a:grpSpLocks noChangeAspect="1"/>
            </p:cNvGrpSpPr>
            <p:nvPr/>
          </p:nvGrpSpPr>
          <p:grpSpPr>
            <a:xfrm>
              <a:off x="21905180" y="7433437"/>
              <a:ext cx="4161417" cy="4161417"/>
              <a:chOff x="0" y="0"/>
              <a:chExt cx="6350000" cy="6350000"/>
            </a:xfrm>
          </p:grpSpPr>
          <p:sp>
            <p:nvSpPr>
              <p:cNvPr id="45" name="Freeform 4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1592" r="-77015"/>
                </a:stretch>
              </a:blipFill>
            </p:spPr>
          </p:sp>
        </p:grpSp>
        <p:sp>
          <p:nvSpPr>
            <p:cNvPr id="46" name="TextBox 46"/>
            <p:cNvSpPr txBox="1"/>
            <p:nvPr/>
          </p:nvSpPr>
          <p:spPr>
            <a:xfrm>
              <a:off x="21891916" y="11949613"/>
              <a:ext cx="4360175" cy="4597450"/>
            </a:xfrm>
            <a:prstGeom prst="rect">
              <a:avLst/>
            </a:prstGeom>
          </p:spPr>
          <p:txBody>
            <a:bodyPr lIns="0" tIns="0" rIns="0" bIns="0" rtlCol="0" anchor="t">
              <a:spAutoFit/>
            </a:bodyPr>
            <a:lstStyle/>
            <a:p>
              <a:pPr marL="0" lvl="0" indent="0" algn="just">
                <a:lnSpc>
                  <a:spcPts val="2173"/>
                </a:lnSpc>
              </a:pPr>
              <a:r>
                <a:rPr lang="en-US" sz="1498" dirty="0">
                  <a:solidFill>
                    <a:srgbClr val="343432"/>
                  </a:solidFill>
                  <a:latin typeface="Open Sauce"/>
                  <a:ea typeface="Open Sauce"/>
                  <a:cs typeface="Open Sauce"/>
                  <a:sym typeface="Open Sauce"/>
                </a:rPr>
                <a:t>Researchers and students often need to go through numerous academic papers and articles. Text summarization tools can assist by generating concise summaries of research papers, helping them identify relevant studies more efficiently. This application enhances the research process by saving time and allowing researchers to focus on in-depth analysis of the most pertinent literature.</a:t>
              </a:r>
            </a:p>
          </p:txBody>
        </p:sp>
        <p:grpSp>
          <p:nvGrpSpPr>
            <p:cNvPr id="47" name="Group 47"/>
            <p:cNvGrpSpPr/>
            <p:nvPr/>
          </p:nvGrpSpPr>
          <p:grpSpPr>
            <a:xfrm>
              <a:off x="22265362" y="11318759"/>
              <a:ext cx="3400611" cy="552190"/>
              <a:chOff x="0" y="0"/>
              <a:chExt cx="1937268" cy="314573"/>
            </a:xfrm>
          </p:grpSpPr>
          <p:sp>
            <p:nvSpPr>
              <p:cNvPr id="48" name="Freeform 48"/>
              <p:cNvSpPr/>
              <p:nvPr/>
            </p:nvSpPr>
            <p:spPr>
              <a:xfrm>
                <a:off x="0" y="0"/>
                <a:ext cx="1937268" cy="314573"/>
              </a:xfrm>
              <a:custGeom>
                <a:avLst/>
                <a:gdLst/>
                <a:ahLst/>
                <a:cxnLst/>
                <a:rect l="l" t="t" r="r" b="b"/>
                <a:pathLst>
                  <a:path w="1937268" h="314573">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id="49" name="TextBox 49"/>
              <p:cNvSpPr txBox="1"/>
              <p:nvPr/>
            </p:nvSpPr>
            <p:spPr>
              <a:xfrm>
                <a:off x="0" y="-28575"/>
                <a:ext cx="1937268" cy="343148"/>
              </a:xfrm>
              <a:prstGeom prst="rect">
                <a:avLst/>
              </a:prstGeom>
            </p:spPr>
            <p:txBody>
              <a:bodyPr lIns="0" tIns="0" rIns="0" bIns="0" rtlCol="0" anchor="ctr"/>
              <a:lstStyle/>
              <a:p>
                <a:pPr marL="0" lvl="0" indent="0" algn="ctr">
                  <a:lnSpc>
                    <a:spcPts val="2484"/>
                  </a:lnSpc>
                  <a:spcBef>
                    <a:spcPct val="0"/>
                  </a:spcBef>
                </a:pPr>
                <a:r>
                  <a:rPr lang="en-US" sz="1800" dirty="0">
                    <a:solidFill>
                      <a:srgbClr val="FFFFFF"/>
                    </a:solidFill>
                    <a:latin typeface="Open Sauce"/>
                    <a:ea typeface="Open Sauce"/>
                    <a:cs typeface="Open Sauce"/>
                    <a:sym typeface="Open Sauce"/>
                  </a:rPr>
                  <a:t>4. Academic Research</a:t>
                </a:r>
              </a:p>
            </p:txBody>
          </p:sp>
        </p:grpSp>
        <p:grpSp>
          <p:nvGrpSpPr>
            <p:cNvPr id="50" name="Group 50"/>
            <p:cNvGrpSpPr/>
            <p:nvPr/>
          </p:nvGrpSpPr>
          <p:grpSpPr>
            <a:xfrm>
              <a:off x="23446755" y="0"/>
              <a:ext cx="7437869" cy="743786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id="52" name="TextBox 5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grpSp>
        <p:nvGrpSpPr>
          <p:cNvPr id="53" name="Group 53"/>
          <p:cNvGrpSpPr/>
          <p:nvPr/>
        </p:nvGrpSpPr>
        <p:grpSpPr>
          <a:xfrm>
            <a:off x="0" y="9610725"/>
            <a:ext cx="18288000" cy="523875"/>
            <a:chOff x="0" y="0"/>
            <a:chExt cx="4816593" cy="137975"/>
          </a:xfrm>
        </p:grpSpPr>
        <p:sp>
          <p:nvSpPr>
            <p:cNvPr id="54" name="Freeform 54"/>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55" name="TextBox 55"/>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56" name="TextBox 56"/>
          <p:cNvSpPr txBox="1"/>
          <p:nvPr/>
        </p:nvSpPr>
        <p:spPr>
          <a:xfrm>
            <a:off x="1771978" y="9652464"/>
            <a:ext cx="703118"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57" name="TextBox 57"/>
          <p:cNvSpPr txBox="1"/>
          <p:nvPr/>
        </p:nvSpPr>
        <p:spPr>
          <a:xfrm>
            <a:off x="7748154" y="9661989"/>
            <a:ext cx="2310246" cy="364196"/>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58" name="TextBox 58"/>
          <p:cNvSpPr txBox="1"/>
          <p:nvPr/>
        </p:nvSpPr>
        <p:spPr>
          <a:xfrm>
            <a:off x="16760596" y="9652464"/>
            <a:ext cx="703118"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99871" y="2680192"/>
            <a:ext cx="8892659" cy="492412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endParaRPr dirty="0"/>
            </a:p>
          </p:txBody>
        </p:sp>
      </p:grpSp>
      <p:sp>
        <p:nvSpPr>
          <p:cNvPr id="5" name="Freeform 5"/>
          <p:cNvSpPr/>
          <p:nvPr/>
        </p:nvSpPr>
        <p:spPr>
          <a:xfrm>
            <a:off x="7488696" y="6006967"/>
            <a:ext cx="323665" cy="323665"/>
          </a:xfrm>
          <a:custGeom>
            <a:avLst/>
            <a:gdLst/>
            <a:ahLst/>
            <a:cxnLst/>
            <a:rect l="l" t="t" r="r" b="b"/>
            <a:pathLst>
              <a:path w="323665" h="323665">
                <a:moveTo>
                  <a:pt x="0" y="0"/>
                </a:moveTo>
                <a:lnTo>
                  <a:pt x="323665" y="0"/>
                </a:lnTo>
                <a:lnTo>
                  <a:pt x="323665" y="323665"/>
                </a:lnTo>
                <a:lnTo>
                  <a:pt x="0" y="3236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a:off x="7488696" y="5549952"/>
            <a:ext cx="323665" cy="323665"/>
          </a:xfrm>
          <a:custGeom>
            <a:avLst/>
            <a:gdLst/>
            <a:ahLst/>
            <a:cxnLst/>
            <a:rect l="l" t="t" r="r" b="b"/>
            <a:pathLst>
              <a:path w="323665" h="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Freeform 7"/>
          <p:cNvSpPr/>
          <p:nvPr/>
        </p:nvSpPr>
        <p:spPr>
          <a:xfrm>
            <a:off x="7488696" y="5142256"/>
            <a:ext cx="323665" cy="323665"/>
          </a:xfrm>
          <a:custGeom>
            <a:avLst/>
            <a:gdLst/>
            <a:ahLst/>
            <a:cxnLst/>
            <a:rect l="l" t="t" r="r" b="b"/>
            <a:pathLst>
              <a:path w="323665" h="323665">
                <a:moveTo>
                  <a:pt x="0" y="0"/>
                </a:moveTo>
                <a:lnTo>
                  <a:pt x="323665" y="0"/>
                </a:lnTo>
                <a:lnTo>
                  <a:pt x="323665" y="323665"/>
                </a:lnTo>
                <a:lnTo>
                  <a:pt x="0" y="323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68394" y="2100713"/>
            <a:ext cx="6083085" cy="6083085"/>
          </a:xfrm>
          <a:custGeom>
            <a:avLst/>
            <a:gdLst/>
            <a:ahLst/>
            <a:cxnLst/>
            <a:rect l="l" t="t" r="r" b="b"/>
            <a:pathLst>
              <a:path w="6083085" h="6083085">
                <a:moveTo>
                  <a:pt x="0" y="0"/>
                </a:moveTo>
                <a:lnTo>
                  <a:pt x="6083085" y="0"/>
                </a:lnTo>
                <a:lnTo>
                  <a:pt x="6083085" y="6083086"/>
                </a:lnTo>
                <a:lnTo>
                  <a:pt x="0" y="608308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9" name="Group 9"/>
          <p:cNvGrpSpPr>
            <a:grpSpLocks noChangeAspect="1"/>
          </p:cNvGrpSpPr>
          <p:nvPr/>
        </p:nvGrpSpPr>
        <p:grpSpPr>
          <a:xfrm>
            <a:off x="1434840" y="2667169"/>
            <a:ext cx="4950194" cy="4950174"/>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17436" b="-15897"/>
              </a:stretch>
            </a:blipFill>
          </p:spPr>
        </p:sp>
      </p:grpSp>
      <p:grpSp>
        <p:nvGrpSpPr>
          <p:cNvPr id="11" name="Group 11"/>
          <p:cNvGrpSpPr/>
          <p:nvPr/>
        </p:nvGrpSpPr>
        <p:grpSpPr>
          <a:xfrm>
            <a:off x="7197737" y="4532216"/>
            <a:ext cx="42696" cy="2482460"/>
            <a:chOff x="0" y="0"/>
            <a:chExt cx="13374" cy="777626"/>
          </a:xfrm>
        </p:grpSpPr>
        <p:sp>
          <p:nvSpPr>
            <p:cNvPr id="12" name="Freeform 12"/>
            <p:cNvSpPr/>
            <p:nvPr/>
          </p:nvSpPr>
          <p:spPr>
            <a:xfrm>
              <a:off x="0" y="0"/>
              <a:ext cx="13374" cy="777626"/>
            </a:xfrm>
            <a:custGeom>
              <a:avLst/>
              <a:gdLst/>
              <a:ahLst/>
              <a:cxnLst/>
              <a:rect l="l" t="t" r="r" b="b"/>
              <a:pathLst>
                <a:path w="13374" h="777626">
                  <a:moveTo>
                    <a:pt x="0" y="0"/>
                  </a:moveTo>
                  <a:lnTo>
                    <a:pt x="13374" y="0"/>
                  </a:lnTo>
                  <a:lnTo>
                    <a:pt x="13374" y="777626"/>
                  </a:lnTo>
                  <a:lnTo>
                    <a:pt x="0" y="777626"/>
                  </a:lnTo>
                  <a:close/>
                </a:path>
              </a:pathLst>
            </a:custGeom>
            <a:solidFill>
              <a:srgbClr val="FFFFFF"/>
            </a:solidFill>
          </p:spPr>
        </p:sp>
        <p:sp>
          <p:nvSpPr>
            <p:cNvPr id="13" name="TextBox 13"/>
            <p:cNvSpPr txBox="1"/>
            <p:nvPr/>
          </p:nvSpPr>
          <p:spPr>
            <a:xfrm>
              <a:off x="0" y="-38100"/>
              <a:ext cx="13374" cy="815726"/>
            </a:xfrm>
            <a:prstGeom prst="rect">
              <a:avLst/>
            </a:prstGeom>
          </p:spPr>
          <p:txBody>
            <a:bodyPr lIns="50800" tIns="50800" rIns="50800" bIns="50800" rtlCol="0" anchor="ctr"/>
            <a:lstStyle/>
            <a:p>
              <a:pPr algn="ctr">
                <a:lnSpc>
                  <a:spcPts val="3035"/>
                </a:lnSpc>
              </a:pPr>
              <a:endParaRPr dirty="0"/>
            </a:p>
          </p:txBody>
        </p:sp>
      </p:grpSp>
      <p:sp>
        <p:nvSpPr>
          <p:cNvPr id="14" name="TextBox 14"/>
          <p:cNvSpPr txBox="1"/>
          <p:nvPr/>
        </p:nvSpPr>
        <p:spPr>
          <a:xfrm>
            <a:off x="7938726" y="5521377"/>
            <a:ext cx="3760379" cy="288529"/>
          </a:xfrm>
          <a:prstGeom prst="rect">
            <a:avLst/>
          </a:prstGeom>
        </p:spPr>
        <p:txBody>
          <a:bodyPr lIns="0" tIns="0" rIns="0" bIns="0" rtlCol="0" anchor="t">
            <a:spAutoFit/>
          </a:bodyPr>
          <a:lstStyle/>
          <a:p>
            <a:pPr algn="l">
              <a:lnSpc>
                <a:spcPts val="2445"/>
              </a:lnSpc>
            </a:pPr>
            <a:r>
              <a:rPr lang="en-US" sz="1746" dirty="0">
                <a:solidFill>
                  <a:srgbClr val="FFFFFF"/>
                </a:solidFill>
                <a:latin typeface="Open Sauce"/>
                <a:ea typeface="Open Sauce"/>
                <a:cs typeface="Open Sauce"/>
                <a:sym typeface="Open Sauce"/>
              </a:rPr>
              <a:t>nikhilkumar1514@gmail.com</a:t>
            </a:r>
          </a:p>
        </p:txBody>
      </p:sp>
      <p:sp>
        <p:nvSpPr>
          <p:cNvPr id="15" name="TextBox 15"/>
          <p:cNvSpPr txBox="1"/>
          <p:nvPr/>
        </p:nvSpPr>
        <p:spPr>
          <a:xfrm>
            <a:off x="7938726" y="5986768"/>
            <a:ext cx="3390341" cy="288529"/>
          </a:xfrm>
          <a:prstGeom prst="rect">
            <a:avLst/>
          </a:prstGeom>
        </p:spPr>
        <p:txBody>
          <a:bodyPr lIns="0" tIns="0" rIns="0" bIns="0" rtlCol="0" anchor="t">
            <a:spAutoFit/>
          </a:bodyPr>
          <a:lstStyle/>
          <a:p>
            <a:pPr algn="l">
              <a:lnSpc>
                <a:spcPts val="2445"/>
              </a:lnSpc>
            </a:pPr>
            <a:r>
              <a:rPr lang="en-US" sz="1746" dirty="0">
                <a:solidFill>
                  <a:srgbClr val="FFFFFF"/>
                </a:solidFill>
                <a:latin typeface="Open Sauce"/>
                <a:ea typeface="Open Sauce"/>
                <a:cs typeface="Open Sauce"/>
                <a:sym typeface="Open Sauce"/>
              </a:rPr>
              <a:t>Dhule, Maharashtra</a:t>
            </a:r>
          </a:p>
        </p:txBody>
      </p:sp>
      <p:sp>
        <p:nvSpPr>
          <p:cNvPr id="16" name="TextBox 16"/>
          <p:cNvSpPr txBox="1"/>
          <p:nvPr/>
        </p:nvSpPr>
        <p:spPr>
          <a:xfrm>
            <a:off x="7938726" y="5126704"/>
            <a:ext cx="1993285" cy="288529"/>
          </a:xfrm>
          <a:prstGeom prst="rect">
            <a:avLst/>
          </a:prstGeom>
        </p:spPr>
        <p:txBody>
          <a:bodyPr lIns="0" tIns="0" rIns="0" bIns="0" rtlCol="0" anchor="t">
            <a:spAutoFit/>
          </a:bodyPr>
          <a:lstStyle/>
          <a:p>
            <a:pPr algn="l">
              <a:lnSpc>
                <a:spcPts val="2445"/>
              </a:lnSpc>
            </a:pPr>
            <a:r>
              <a:rPr lang="en-US" sz="1746" dirty="0">
                <a:solidFill>
                  <a:srgbClr val="FFFFFF"/>
                </a:solidFill>
                <a:latin typeface="Open Sauce"/>
                <a:ea typeface="Open Sauce"/>
                <a:cs typeface="Open Sauce"/>
                <a:sym typeface="Open Sauce"/>
              </a:rPr>
              <a:t>7028244947</a:t>
            </a:r>
          </a:p>
        </p:txBody>
      </p:sp>
      <p:sp>
        <p:nvSpPr>
          <p:cNvPr id="17" name="TextBox 17"/>
          <p:cNvSpPr txBox="1"/>
          <p:nvPr/>
        </p:nvSpPr>
        <p:spPr>
          <a:xfrm>
            <a:off x="7449471" y="4475066"/>
            <a:ext cx="3374058" cy="495741"/>
          </a:xfrm>
          <a:prstGeom prst="rect">
            <a:avLst/>
          </a:prstGeom>
        </p:spPr>
        <p:txBody>
          <a:bodyPr lIns="0" tIns="0" rIns="0" bIns="0" rtlCol="0" anchor="t">
            <a:spAutoFit/>
          </a:bodyPr>
          <a:lstStyle/>
          <a:p>
            <a:pPr algn="l">
              <a:lnSpc>
                <a:spcPts val="4138"/>
              </a:lnSpc>
            </a:pPr>
            <a:r>
              <a:rPr lang="en-US" sz="2956" dirty="0">
                <a:solidFill>
                  <a:srgbClr val="FFFFFF"/>
                </a:solidFill>
                <a:latin typeface="Open Sauce Bold"/>
                <a:ea typeface="Open Sauce Bold"/>
                <a:cs typeface="Open Sauce Bold"/>
                <a:sym typeface="Open Sauce Bold"/>
              </a:rPr>
              <a:t>Nikhilkumar Jain</a:t>
            </a:r>
          </a:p>
        </p:txBody>
      </p:sp>
      <p:sp>
        <p:nvSpPr>
          <p:cNvPr id="18" name="TextBox 18"/>
          <p:cNvSpPr txBox="1"/>
          <p:nvPr/>
        </p:nvSpPr>
        <p:spPr>
          <a:xfrm>
            <a:off x="6638680" y="2948548"/>
            <a:ext cx="4690387" cy="861495"/>
          </a:xfrm>
          <a:prstGeom prst="rect">
            <a:avLst/>
          </a:prstGeom>
        </p:spPr>
        <p:txBody>
          <a:bodyPr lIns="0" tIns="0" rIns="0" bIns="0" rtlCol="0" anchor="t">
            <a:spAutoFit/>
          </a:bodyPr>
          <a:lstStyle/>
          <a:p>
            <a:pPr marL="0" lvl="0" indent="0" algn="l">
              <a:lnSpc>
                <a:spcPts val="7116"/>
              </a:lnSpc>
              <a:spcBef>
                <a:spcPct val="0"/>
              </a:spcBef>
            </a:pPr>
            <a:r>
              <a:rPr lang="en-US" sz="5082" spc="477" dirty="0">
                <a:solidFill>
                  <a:srgbClr val="FFFFFF"/>
                </a:solidFill>
                <a:latin typeface="Open Sauce Bold"/>
                <a:ea typeface="Open Sauce Bold"/>
                <a:cs typeface="Open Sauce Bold"/>
                <a:sym typeface="Open Sauce Bold"/>
              </a:rPr>
              <a:t>THANK TOU</a:t>
            </a:r>
          </a:p>
        </p:txBody>
      </p:sp>
      <p:sp>
        <p:nvSpPr>
          <p:cNvPr id="19" name="TextBox 19"/>
          <p:cNvSpPr txBox="1"/>
          <p:nvPr/>
        </p:nvSpPr>
        <p:spPr>
          <a:xfrm>
            <a:off x="6638680" y="3787218"/>
            <a:ext cx="4872554" cy="434268"/>
          </a:xfrm>
          <a:prstGeom prst="rect">
            <a:avLst/>
          </a:prstGeom>
        </p:spPr>
        <p:txBody>
          <a:bodyPr lIns="0" tIns="0" rIns="0" bIns="0" rtlCol="0" anchor="t">
            <a:spAutoFit/>
          </a:bodyPr>
          <a:lstStyle/>
          <a:p>
            <a:pPr marL="0" lvl="0" indent="0" algn="l">
              <a:lnSpc>
                <a:spcPts val="3655"/>
              </a:lnSpc>
              <a:spcBef>
                <a:spcPct val="0"/>
              </a:spcBef>
            </a:pPr>
            <a:r>
              <a:rPr lang="en-US" sz="2611" spc="-52" dirty="0">
                <a:solidFill>
                  <a:srgbClr val="FFFFFF"/>
                </a:solidFill>
                <a:latin typeface="Open Sauce"/>
                <a:ea typeface="Open Sauce"/>
                <a:cs typeface="Open Sauce"/>
                <a:sym typeface="Open Sauce"/>
              </a:rPr>
              <a:t>For watching this presentation</a:t>
            </a:r>
          </a:p>
        </p:txBody>
      </p:sp>
      <p:grpSp>
        <p:nvGrpSpPr>
          <p:cNvPr id="20" name="Group 20"/>
          <p:cNvGrpSpPr/>
          <p:nvPr/>
        </p:nvGrpSpPr>
        <p:grpSpPr>
          <a:xfrm>
            <a:off x="15811589" y="8007246"/>
            <a:ext cx="4201427" cy="420142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23" name="Group 23"/>
          <p:cNvGrpSpPr/>
          <p:nvPr/>
        </p:nvGrpSpPr>
        <p:grpSpPr>
          <a:xfrm>
            <a:off x="-2766587" y="-2267982"/>
            <a:ext cx="4201427" cy="420142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26" name="Group 26"/>
          <p:cNvGrpSpPr/>
          <p:nvPr/>
        </p:nvGrpSpPr>
        <p:grpSpPr>
          <a:xfrm>
            <a:off x="16067950" y="6633635"/>
            <a:ext cx="762083" cy="76208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28" name="TextBox 28"/>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grpSp>
        <p:nvGrpSpPr>
          <p:cNvPr id="29" name="Group 29"/>
          <p:cNvGrpSpPr/>
          <p:nvPr/>
        </p:nvGrpSpPr>
        <p:grpSpPr>
          <a:xfrm>
            <a:off x="-575233" y="9258300"/>
            <a:ext cx="1614906" cy="161490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sp>
        <p:nvSpPr>
          <p:cNvPr id="32" name="Freeform 32"/>
          <p:cNvSpPr/>
          <p:nvPr/>
        </p:nvSpPr>
        <p:spPr>
          <a:xfrm>
            <a:off x="897859" y="462009"/>
            <a:ext cx="3057429" cy="1552980"/>
          </a:xfrm>
          <a:custGeom>
            <a:avLst/>
            <a:gdLst/>
            <a:ahLst/>
            <a:cxnLst/>
            <a:rect l="l" t="t" r="r" b="b"/>
            <a:pathLst>
              <a:path w="3057429" h="1552980">
                <a:moveTo>
                  <a:pt x="0" y="0"/>
                </a:moveTo>
                <a:lnTo>
                  <a:pt x="3057429" y="0"/>
                </a:lnTo>
                <a:lnTo>
                  <a:pt x="3057429" y="1552979"/>
                </a:lnTo>
                <a:lnTo>
                  <a:pt x="0" y="1552979"/>
                </a:lnTo>
                <a:lnTo>
                  <a:pt x="0" y="0"/>
                </a:lnTo>
                <a:close/>
              </a:path>
            </a:pathLst>
          </a:custGeom>
          <a:blipFill>
            <a:blip r:embed="rId11"/>
            <a:stretch>
              <a:fillRect/>
            </a:stretch>
          </a:blipFill>
        </p:spPr>
      </p:sp>
      <p:sp>
        <p:nvSpPr>
          <p:cNvPr id="33" name="Freeform 33"/>
          <p:cNvSpPr/>
          <p:nvPr/>
        </p:nvSpPr>
        <p:spPr>
          <a:xfrm>
            <a:off x="14495286" y="462009"/>
            <a:ext cx="2574602" cy="1552980"/>
          </a:xfrm>
          <a:custGeom>
            <a:avLst/>
            <a:gdLst/>
            <a:ahLst/>
            <a:cxnLst/>
            <a:rect l="l" t="t" r="r" b="b"/>
            <a:pathLst>
              <a:path w="2574602" h="1552980">
                <a:moveTo>
                  <a:pt x="0" y="0"/>
                </a:moveTo>
                <a:lnTo>
                  <a:pt x="2574602" y="0"/>
                </a:lnTo>
                <a:lnTo>
                  <a:pt x="2574602" y="1552979"/>
                </a:lnTo>
                <a:lnTo>
                  <a:pt x="0" y="1552979"/>
                </a:lnTo>
                <a:lnTo>
                  <a:pt x="0" y="0"/>
                </a:lnTo>
                <a:close/>
              </a:path>
            </a:pathLst>
          </a:custGeom>
          <a:blipFill>
            <a:blip r:embed="rId12"/>
            <a:stretch>
              <a:fillRect b="-1460"/>
            </a:stretch>
          </a:blipFill>
        </p:spPr>
      </p:sp>
      <p:grpSp>
        <p:nvGrpSpPr>
          <p:cNvPr id="34" name="Group 34"/>
          <p:cNvGrpSpPr/>
          <p:nvPr/>
        </p:nvGrpSpPr>
        <p:grpSpPr>
          <a:xfrm>
            <a:off x="0" y="9610725"/>
            <a:ext cx="18288000" cy="523875"/>
            <a:chOff x="0" y="0"/>
            <a:chExt cx="4816593" cy="137975"/>
          </a:xfrm>
        </p:grpSpPr>
        <p:sp>
          <p:nvSpPr>
            <p:cNvPr id="35" name="Freeform 35"/>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36" name="TextBox 36"/>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37" name="TextBox 37"/>
          <p:cNvSpPr txBox="1"/>
          <p:nvPr/>
        </p:nvSpPr>
        <p:spPr>
          <a:xfrm>
            <a:off x="1771978" y="9652464"/>
            <a:ext cx="703118"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38" name="TextBox 38"/>
          <p:cNvSpPr txBox="1"/>
          <p:nvPr/>
        </p:nvSpPr>
        <p:spPr>
          <a:xfrm>
            <a:off x="7748154" y="9661989"/>
            <a:ext cx="2234046" cy="364196"/>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39" name="TextBox 39"/>
          <p:cNvSpPr txBox="1"/>
          <p:nvPr/>
        </p:nvSpPr>
        <p:spPr>
          <a:xfrm>
            <a:off x="17206642" y="9661989"/>
            <a:ext cx="105316" cy="364196"/>
          </a:xfrm>
          <a:prstGeom prst="rect">
            <a:avLst/>
          </a:prstGeom>
        </p:spPr>
        <p:txBody>
          <a:bodyPr lIns="0" tIns="0" rIns="0" bIns="0" rtlCol="0" anchor="t">
            <a:spAutoFit/>
          </a:bodyPr>
          <a:lstStyle/>
          <a:p>
            <a:pPr marL="0" lvl="0" indent="0" algn="ctr">
              <a:lnSpc>
                <a:spcPts val="3184"/>
              </a:lnSpc>
              <a:spcBef>
                <a:spcPct val="0"/>
              </a:spcBef>
            </a:pPr>
            <a:endParaRPr dirty="0"/>
          </a:p>
        </p:txBody>
      </p:sp>
      <p:sp>
        <p:nvSpPr>
          <p:cNvPr id="40" name="TextBox 40"/>
          <p:cNvSpPr txBox="1"/>
          <p:nvPr/>
        </p:nvSpPr>
        <p:spPr>
          <a:xfrm>
            <a:off x="16448991" y="9652464"/>
            <a:ext cx="703118" cy="364196"/>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5" y="3620037"/>
            <a:ext cx="11083591" cy="1811863"/>
          </a:xfrm>
          <a:prstGeom prst="rect">
            <a:avLst/>
          </a:prstGeom>
        </p:spPr>
        <p:txBody>
          <a:bodyPr lIns="0" tIns="0" rIns="0" bIns="0" rtlCol="0" anchor="t">
            <a:spAutoFit/>
          </a:bodyPr>
          <a:lstStyle/>
          <a:p>
            <a:pPr algn="ctr">
              <a:lnSpc>
                <a:spcPts val="13672"/>
              </a:lnSpc>
            </a:pPr>
            <a:r>
              <a:rPr lang="en-US" sz="9907" spc="970" dirty="0">
                <a:solidFill>
                  <a:srgbClr val="FFFFFF"/>
                </a:solidFill>
                <a:latin typeface="Codec Pro ExtraBold"/>
                <a:ea typeface="Codec Pro ExtraBold"/>
                <a:cs typeface="Codec Pro ExtraBold"/>
                <a:sym typeface="Codec Pro ExtraBold"/>
              </a:rPr>
              <a:t>INTRODUCTION</a:t>
            </a:r>
          </a:p>
        </p:txBody>
      </p:sp>
      <p:sp>
        <p:nvSpPr>
          <p:cNvPr id="4" name="TextBox 4"/>
          <p:cNvSpPr txBox="1"/>
          <p:nvPr/>
        </p:nvSpPr>
        <p:spPr>
          <a:xfrm>
            <a:off x="4995836" y="5292275"/>
            <a:ext cx="8296328" cy="520695"/>
          </a:xfrm>
          <a:prstGeom prst="rect">
            <a:avLst/>
          </a:prstGeom>
        </p:spPr>
        <p:txBody>
          <a:bodyPr lIns="0" tIns="0" rIns="0" bIns="0" rtlCol="0" anchor="t">
            <a:spAutoFit/>
          </a:bodyPr>
          <a:lstStyle/>
          <a:p>
            <a:pPr algn="ctr">
              <a:lnSpc>
                <a:spcPts val="4216"/>
              </a:lnSpc>
            </a:pPr>
            <a:r>
              <a:rPr lang="en-US" sz="3055" spc="299" dirty="0">
                <a:solidFill>
                  <a:srgbClr val="F5FFF5"/>
                </a:solidFill>
                <a:latin typeface="Open Sauce Bold"/>
                <a:ea typeface="Open Sauce Bold"/>
                <a:cs typeface="Open Sauce Bold"/>
                <a:sym typeface="Open Sauce Bold"/>
              </a:rPr>
              <a:t>Problem Statement &amp; Planning</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685795" y="3541505"/>
            <a:ext cx="7602505" cy="6745495"/>
          </a:xfrm>
          <a:custGeom>
            <a:avLst/>
            <a:gdLst/>
            <a:ahLst/>
            <a:cxnLst/>
            <a:rect l="l" t="t" r="r" b="b"/>
            <a:pathLst>
              <a:path w="7602505" h="6745495">
                <a:moveTo>
                  <a:pt x="7602505" y="0"/>
                </a:moveTo>
                <a:lnTo>
                  <a:pt x="0" y="0"/>
                </a:lnTo>
                <a:lnTo>
                  <a:pt x="0" y="6745495"/>
                </a:lnTo>
                <a:lnTo>
                  <a:pt x="7602505" y="6745495"/>
                </a:lnTo>
                <a:lnTo>
                  <a:pt x="760250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0" y="9610725"/>
            <a:ext cx="18288000" cy="523875"/>
            <a:chOff x="0" y="0"/>
            <a:chExt cx="4816593" cy="137975"/>
          </a:xfrm>
        </p:grpSpPr>
        <p:sp>
          <p:nvSpPr>
            <p:cNvPr id="8" name="Freeform 8"/>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9" name="TextBox 9"/>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0" name="TextBox 10"/>
          <p:cNvSpPr txBox="1"/>
          <p:nvPr/>
        </p:nvSpPr>
        <p:spPr>
          <a:xfrm>
            <a:off x="1771978" y="9652464"/>
            <a:ext cx="703118" cy="364196"/>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1" name="TextBox 11"/>
          <p:cNvSpPr txBox="1"/>
          <p:nvPr/>
        </p:nvSpPr>
        <p:spPr>
          <a:xfrm>
            <a:off x="7748154" y="9661989"/>
            <a:ext cx="2310246" cy="364196"/>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2" name="TextBox 12"/>
          <p:cNvSpPr txBox="1"/>
          <p:nvPr/>
        </p:nvSpPr>
        <p:spPr>
          <a:xfrm>
            <a:off x="17206642" y="9661989"/>
            <a:ext cx="105316" cy="364196"/>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FFFFFF"/>
                </a:solidFill>
                <a:latin typeface="Open Sauce"/>
                <a:ea typeface="Open Sauce"/>
                <a:cs typeface="Open Sauce"/>
                <a:sym typeface="Open Sauce"/>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722432" y="1601146"/>
            <a:ext cx="15813531" cy="7411213"/>
          </a:xfrm>
          <a:prstGeom prst="rect">
            <a:avLst/>
          </a:prstGeom>
        </p:spPr>
        <p:txBody>
          <a:bodyPr lIns="0" tIns="0" rIns="0" bIns="0" rtlCol="0" anchor="t">
            <a:spAutoFit/>
          </a:bodyPr>
          <a:lstStyle/>
          <a:p>
            <a:pPr marL="777234" lvl="1" indent="-388617" algn="l">
              <a:lnSpc>
                <a:spcPts val="5363"/>
              </a:lnSpc>
              <a:buFont typeface="Arial"/>
              <a:buChar char="•"/>
            </a:pPr>
            <a:r>
              <a:rPr lang="en-US" sz="3599" spc="57" dirty="0">
                <a:solidFill>
                  <a:srgbClr val="191919"/>
                </a:solidFill>
                <a:latin typeface="Open Sauce"/>
                <a:ea typeface="Open Sauce"/>
                <a:cs typeface="Open Sauce"/>
                <a:sym typeface="Open Sauce"/>
              </a:rPr>
              <a:t>Developing an automated text summarization system that can accurately and efficiently condense large bodies of text into concise summaries is essential for enhancing business operations.</a:t>
            </a:r>
          </a:p>
          <a:p>
            <a:pPr algn="l">
              <a:lnSpc>
                <a:spcPts val="5363"/>
              </a:lnSpc>
            </a:pPr>
            <a:endParaRPr lang="en-US" sz="3599" spc="57" dirty="0">
              <a:solidFill>
                <a:srgbClr val="191919"/>
              </a:solidFill>
              <a:latin typeface="Open Sauce"/>
              <a:ea typeface="Open Sauce"/>
              <a:cs typeface="Open Sauce"/>
              <a:sym typeface="Open Sauce"/>
            </a:endParaRPr>
          </a:p>
          <a:p>
            <a:pPr marL="777234" lvl="1" indent="-388617" algn="l">
              <a:lnSpc>
                <a:spcPts val="5363"/>
              </a:lnSpc>
              <a:buFont typeface="Arial"/>
              <a:buChar char="•"/>
            </a:pPr>
            <a:r>
              <a:rPr lang="en-US" sz="3599" spc="57" dirty="0">
                <a:solidFill>
                  <a:srgbClr val="191919"/>
                </a:solidFill>
                <a:latin typeface="Open Sauce"/>
                <a:ea typeface="Open Sauce"/>
                <a:cs typeface="Open Sauce"/>
                <a:sym typeface="Open Sauce"/>
              </a:rPr>
              <a:t> This project aims to deploy NLP techniques to create a robust text summarization tool capable of handling various types of documents across different domains. </a:t>
            </a:r>
          </a:p>
          <a:p>
            <a:pPr algn="l">
              <a:lnSpc>
                <a:spcPts val="5363"/>
              </a:lnSpc>
            </a:pPr>
            <a:endParaRPr lang="en-US" sz="3599" spc="57" dirty="0">
              <a:solidFill>
                <a:srgbClr val="191919"/>
              </a:solidFill>
              <a:latin typeface="Open Sauce"/>
              <a:ea typeface="Open Sauce"/>
              <a:cs typeface="Open Sauce"/>
              <a:sym typeface="Open Sauce"/>
            </a:endParaRPr>
          </a:p>
          <a:p>
            <a:pPr marL="777234" lvl="1" indent="-388617" algn="l">
              <a:lnSpc>
                <a:spcPts val="5363"/>
              </a:lnSpc>
              <a:buFont typeface="Arial"/>
              <a:buChar char="•"/>
            </a:pPr>
            <a:r>
              <a:rPr lang="en-US" sz="3599" spc="57" dirty="0">
                <a:solidFill>
                  <a:srgbClr val="191919"/>
                </a:solidFill>
                <a:latin typeface="Open Sauce"/>
                <a:ea typeface="Open Sauce"/>
                <a:cs typeface="Open Sauce"/>
                <a:sym typeface="Open Sauce"/>
              </a:rPr>
              <a:t>The system should deliver high-quality summaries that retain the core information and contextual meaning of the original text.</a:t>
            </a:r>
          </a:p>
        </p:txBody>
      </p:sp>
      <p:sp>
        <p:nvSpPr>
          <p:cNvPr id="3" name="TextBox 3"/>
          <p:cNvSpPr txBox="1"/>
          <p:nvPr/>
        </p:nvSpPr>
        <p:spPr>
          <a:xfrm>
            <a:off x="722432" y="225331"/>
            <a:ext cx="6540593" cy="803369"/>
          </a:xfrm>
          <a:prstGeom prst="rect">
            <a:avLst/>
          </a:prstGeom>
        </p:spPr>
        <p:txBody>
          <a:bodyPr lIns="0" tIns="0" rIns="0" bIns="0" rtlCol="0" anchor="t">
            <a:spAutoFit/>
          </a:bodyPr>
          <a:lstStyle/>
          <a:p>
            <a:pPr marL="0" lvl="0" indent="0" algn="l">
              <a:lnSpc>
                <a:spcPts val="6644"/>
              </a:lnSpc>
              <a:spcBef>
                <a:spcPct val="0"/>
              </a:spcBef>
            </a:pPr>
            <a:r>
              <a:rPr lang="en-US" sz="4746" u="sng" spc="-94" dirty="0">
                <a:solidFill>
                  <a:srgbClr val="EC9C52"/>
                </a:solidFill>
                <a:latin typeface="Open Sauce Bold"/>
                <a:ea typeface="Open Sauce Bold"/>
                <a:cs typeface="Open Sauce Bold"/>
                <a:sym typeface="Open Sauce Bold"/>
              </a:rPr>
              <a:t>Problem </a:t>
            </a:r>
            <a:r>
              <a:rPr lang="en-US" sz="4746" u="sng" spc="-94" dirty="0">
                <a:solidFill>
                  <a:srgbClr val="106861"/>
                </a:solidFill>
                <a:latin typeface="Open Sauce Bold"/>
                <a:ea typeface="Open Sauce Bold"/>
                <a:cs typeface="Open Sauce Bold"/>
                <a:sym typeface="Open Sauce Bold"/>
              </a:rPr>
              <a:t>Statement</a:t>
            </a:r>
          </a:p>
        </p:txBody>
      </p:sp>
      <p:grpSp>
        <p:nvGrpSpPr>
          <p:cNvPr id="4" name="Group 4"/>
          <p:cNvGrpSpPr/>
          <p:nvPr/>
        </p:nvGrpSpPr>
        <p:grpSpPr>
          <a:xfrm>
            <a:off x="0" y="9321403"/>
            <a:ext cx="18288000" cy="851300"/>
            <a:chOff x="0" y="-385763"/>
            <a:chExt cx="24384000" cy="1135066"/>
          </a:xfrm>
        </p:grpSpPr>
        <p:grpSp>
          <p:nvGrpSpPr>
            <p:cNvPr id="5" name="Group 5"/>
            <p:cNvGrpSpPr/>
            <p:nvPr/>
          </p:nvGrpSpPr>
          <p:grpSpPr>
            <a:xfrm>
              <a:off x="0" y="-385763"/>
              <a:ext cx="24384000" cy="1135066"/>
              <a:chOff x="0" y="-76200"/>
              <a:chExt cx="4816593" cy="224210"/>
            </a:xfrm>
          </p:grpSpPr>
          <p:sp>
            <p:nvSpPr>
              <p:cNvPr id="6" name="Freeform 6"/>
              <p:cNvSpPr/>
              <p:nvPr/>
            </p:nvSpPr>
            <p:spPr>
              <a:xfrm>
                <a:off x="0" y="10035"/>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7" name="TextBox 7"/>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8" name="TextBox 8"/>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9" name="TextBox 9"/>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0" name="TextBox 10"/>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000000"/>
                  </a:solidFill>
                  <a:latin typeface="Open Sauce"/>
                  <a:ea typeface="Open Sauce"/>
                  <a:cs typeface="Open Sauce"/>
                  <a:sym typeface="Open Sauce"/>
                </a:rPr>
                <a:t>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9607" y="531051"/>
            <a:ext cx="17368786" cy="9942712"/>
          </a:xfrm>
          <a:custGeom>
            <a:avLst/>
            <a:gdLst/>
            <a:ahLst/>
            <a:cxnLst/>
            <a:rect l="l" t="t" r="r" b="b"/>
            <a:pathLst>
              <a:path w="17368786" h="9942712">
                <a:moveTo>
                  <a:pt x="0" y="0"/>
                </a:moveTo>
                <a:lnTo>
                  <a:pt x="17368786" y="0"/>
                </a:lnTo>
                <a:lnTo>
                  <a:pt x="17368786" y="9942712"/>
                </a:lnTo>
                <a:lnTo>
                  <a:pt x="0" y="9942712"/>
                </a:lnTo>
                <a:lnTo>
                  <a:pt x="0" y="0"/>
                </a:lnTo>
                <a:close/>
              </a:path>
            </a:pathLst>
          </a:custGeom>
          <a:blipFill>
            <a:blip r:embed="rId2"/>
            <a:stretch>
              <a:fillRect t="-2176" b="-25828"/>
            </a:stretch>
          </a:blipFill>
        </p:spPr>
      </p:sp>
      <p:grpSp>
        <p:nvGrpSpPr>
          <p:cNvPr id="3" name="Group 3"/>
          <p:cNvGrpSpPr/>
          <p:nvPr/>
        </p:nvGrpSpPr>
        <p:grpSpPr>
          <a:xfrm>
            <a:off x="0" y="9610725"/>
            <a:ext cx="18288000" cy="523875"/>
            <a:chOff x="0" y="0"/>
            <a:chExt cx="24384000" cy="698500"/>
          </a:xfrm>
        </p:grpSpPr>
        <p:grpSp>
          <p:nvGrpSpPr>
            <p:cNvPr id="4" name="Group 4"/>
            <p:cNvGrpSpPr/>
            <p:nvPr/>
          </p:nvGrpSpPr>
          <p:grpSpPr>
            <a:xfrm>
              <a:off x="0" y="0"/>
              <a:ext cx="24384000" cy="698500"/>
              <a:chOff x="0" y="0"/>
              <a:chExt cx="4816593" cy="137975"/>
            </a:xfrm>
          </p:grpSpPr>
          <p:sp>
            <p:nvSpPr>
              <p:cNvPr id="5" name="Freeform 5"/>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6" name="TextBox 6"/>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7" name="TextBox 7"/>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8" name="TextBox 8"/>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9" name="TextBox 9"/>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000000"/>
                  </a:solidFill>
                  <a:latin typeface="Open Sauce"/>
                  <a:ea typeface="Open Sauce"/>
                  <a:cs typeface="Open Sauce"/>
                  <a:sym typeface="Open Sauce"/>
                </a:rPr>
                <a:t>5</a:t>
              </a:r>
            </a:p>
          </p:txBody>
        </p:sp>
      </p:grpSp>
      <p:sp>
        <p:nvSpPr>
          <p:cNvPr id="10" name="TextBox 10"/>
          <p:cNvSpPr txBox="1"/>
          <p:nvPr/>
        </p:nvSpPr>
        <p:spPr>
          <a:xfrm>
            <a:off x="423662" y="86504"/>
            <a:ext cx="6540593" cy="803369"/>
          </a:xfrm>
          <a:prstGeom prst="rect">
            <a:avLst/>
          </a:prstGeom>
        </p:spPr>
        <p:txBody>
          <a:bodyPr lIns="0" tIns="0" rIns="0" bIns="0" rtlCol="0" anchor="t">
            <a:spAutoFit/>
          </a:bodyPr>
          <a:lstStyle/>
          <a:p>
            <a:pPr marL="0" lvl="0" indent="0" algn="l">
              <a:lnSpc>
                <a:spcPts val="6644"/>
              </a:lnSpc>
              <a:spcBef>
                <a:spcPct val="0"/>
              </a:spcBef>
            </a:pPr>
            <a:r>
              <a:rPr lang="en-US" sz="4746" u="sng" spc="-94" dirty="0">
                <a:solidFill>
                  <a:srgbClr val="EC9C52"/>
                </a:solidFill>
                <a:latin typeface="Open Sauce Bold"/>
                <a:ea typeface="Open Sauce Bold"/>
                <a:cs typeface="Open Sauce Bold"/>
                <a:sym typeface="Open Sauce Bold"/>
              </a:rPr>
              <a:t>Project </a:t>
            </a:r>
            <a:r>
              <a:rPr lang="en-US" sz="4746" u="sng" spc="-94" dirty="0">
                <a:solidFill>
                  <a:srgbClr val="106861"/>
                </a:solidFill>
                <a:latin typeface="Open Sauce Bold"/>
                <a:ea typeface="Open Sauce Bold"/>
                <a:cs typeface="Open Sauce Bold"/>
                <a:sym typeface="Open Sauce Bold"/>
              </a:rPr>
              <a:t>Planning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5" y="3620037"/>
            <a:ext cx="11083591" cy="1811863"/>
          </a:xfrm>
          <a:prstGeom prst="rect">
            <a:avLst/>
          </a:prstGeom>
        </p:spPr>
        <p:txBody>
          <a:bodyPr lIns="0" tIns="0" rIns="0" bIns="0" rtlCol="0" anchor="t">
            <a:spAutoFit/>
          </a:bodyPr>
          <a:lstStyle/>
          <a:p>
            <a:pPr algn="ctr">
              <a:lnSpc>
                <a:spcPts val="13672"/>
              </a:lnSpc>
            </a:pPr>
            <a:r>
              <a:rPr lang="en-US" sz="9907" spc="970" dirty="0">
                <a:solidFill>
                  <a:srgbClr val="FFFFFF"/>
                </a:solidFill>
                <a:latin typeface="Codec Pro ExtraBold"/>
                <a:ea typeface="Codec Pro ExtraBold"/>
                <a:cs typeface="Codec Pro ExtraBold"/>
                <a:sym typeface="Codec Pro ExtraBold"/>
              </a:rPr>
              <a:t>ARCHITECTURE </a:t>
            </a:r>
          </a:p>
        </p:txBody>
      </p:sp>
      <p:sp>
        <p:nvSpPr>
          <p:cNvPr id="4" name="TextBox 4"/>
          <p:cNvSpPr txBox="1"/>
          <p:nvPr/>
        </p:nvSpPr>
        <p:spPr>
          <a:xfrm>
            <a:off x="4995836" y="5292275"/>
            <a:ext cx="8296328" cy="520695"/>
          </a:xfrm>
          <a:prstGeom prst="rect">
            <a:avLst/>
          </a:prstGeom>
        </p:spPr>
        <p:txBody>
          <a:bodyPr lIns="0" tIns="0" rIns="0" bIns="0" rtlCol="0" anchor="t">
            <a:spAutoFit/>
          </a:bodyPr>
          <a:lstStyle/>
          <a:p>
            <a:pPr algn="ctr">
              <a:lnSpc>
                <a:spcPts val="4216"/>
              </a:lnSpc>
            </a:pPr>
            <a:r>
              <a:rPr lang="en-US" sz="3055" spc="299" dirty="0">
                <a:solidFill>
                  <a:srgbClr val="F5FFF5"/>
                </a:solidFill>
                <a:latin typeface="Open Sauce Bold"/>
                <a:ea typeface="Open Sauce Bold"/>
                <a:cs typeface="Open Sauce Bold"/>
                <a:sym typeface="Open Sauce Bold"/>
              </a:rPr>
              <a:t>Selected Architecture And Methods</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685795" y="3541505"/>
            <a:ext cx="7602505" cy="6745495"/>
          </a:xfrm>
          <a:custGeom>
            <a:avLst/>
            <a:gdLst/>
            <a:ahLst/>
            <a:cxnLst/>
            <a:rect l="l" t="t" r="r" b="b"/>
            <a:pathLst>
              <a:path w="7602505" h="6745495">
                <a:moveTo>
                  <a:pt x="7602505" y="0"/>
                </a:moveTo>
                <a:lnTo>
                  <a:pt x="0" y="0"/>
                </a:lnTo>
                <a:lnTo>
                  <a:pt x="0" y="6745495"/>
                </a:lnTo>
                <a:lnTo>
                  <a:pt x="7602505" y="6745495"/>
                </a:lnTo>
                <a:lnTo>
                  <a:pt x="760250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0" y="9610725"/>
            <a:ext cx="18288000" cy="523875"/>
            <a:chOff x="0" y="0"/>
            <a:chExt cx="24384000" cy="698500"/>
          </a:xfrm>
        </p:grpSpPr>
        <p:grpSp>
          <p:nvGrpSpPr>
            <p:cNvPr id="8" name="Group 8"/>
            <p:cNvGrpSpPr/>
            <p:nvPr/>
          </p:nvGrpSpPr>
          <p:grpSpPr>
            <a:xfrm>
              <a:off x="0" y="0"/>
              <a:ext cx="24384000" cy="698500"/>
              <a:chOff x="0" y="0"/>
              <a:chExt cx="4816593" cy="137975"/>
            </a:xfrm>
          </p:grpSpPr>
          <p:sp>
            <p:nvSpPr>
              <p:cNvPr id="9" name="Freeform 9"/>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0" name="TextBox 10"/>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1" name="TextBox 11"/>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2" name="TextBox 12"/>
            <p:cNvSpPr txBox="1"/>
            <p:nvPr/>
          </p:nvSpPr>
          <p:spPr>
            <a:xfrm>
              <a:off x="10330873" y="93753"/>
              <a:ext cx="30803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3" name="TextBox 13"/>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FFFFFF"/>
                  </a:solidFill>
                  <a:latin typeface="Open Sauce"/>
                  <a:ea typeface="Open Sauce"/>
                  <a:cs typeface="Open Sauce"/>
                  <a:sym typeface="Open Sauce"/>
                </a:rPr>
                <a:t>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3662" y="162408"/>
            <a:ext cx="10557602" cy="795212"/>
          </a:xfrm>
          <a:prstGeom prst="rect">
            <a:avLst/>
          </a:prstGeom>
        </p:spPr>
        <p:txBody>
          <a:bodyPr lIns="0" tIns="0" rIns="0" bIns="0" rtlCol="0" anchor="t">
            <a:spAutoFit/>
          </a:bodyPr>
          <a:lstStyle/>
          <a:p>
            <a:pPr marL="0" lvl="0" indent="0" algn="l">
              <a:lnSpc>
                <a:spcPts val="6569"/>
              </a:lnSpc>
              <a:spcBef>
                <a:spcPct val="0"/>
              </a:spcBef>
            </a:pPr>
            <a:r>
              <a:rPr lang="en-US" sz="4692" u="sng" spc="-93" dirty="0">
                <a:solidFill>
                  <a:srgbClr val="EC9C52"/>
                </a:solidFill>
                <a:latin typeface="Open Sauce Bold"/>
                <a:ea typeface="Open Sauce Bold"/>
                <a:cs typeface="Open Sauce Bold"/>
                <a:sym typeface="Open Sauce Bold"/>
              </a:rPr>
              <a:t>Methods</a:t>
            </a:r>
            <a:r>
              <a:rPr lang="en-US" sz="4692" u="sng" spc="-93" dirty="0">
                <a:solidFill>
                  <a:srgbClr val="106861"/>
                </a:solidFill>
                <a:latin typeface="Open Sauce Bold"/>
                <a:ea typeface="Open Sauce Bold"/>
                <a:cs typeface="Open Sauce Bold"/>
                <a:sym typeface="Open Sauce Bold"/>
              </a:rPr>
              <a:t>  Available :</a:t>
            </a:r>
          </a:p>
        </p:txBody>
      </p:sp>
      <p:grpSp>
        <p:nvGrpSpPr>
          <p:cNvPr id="3" name="Group 3"/>
          <p:cNvGrpSpPr/>
          <p:nvPr/>
        </p:nvGrpSpPr>
        <p:grpSpPr>
          <a:xfrm>
            <a:off x="15824689" y="-2200955"/>
            <a:ext cx="5002094" cy="500209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sp>
        <p:nvSpPr>
          <p:cNvPr id="6" name="TextBox 6"/>
          <p:cNvSpPr txBox="1"/>
          <p:nvPr/>
        </p:nvSpPr>
        <p:spPr>
          <a:xfrm>
            <a:off x="1028700" y="1691045"/>
            <a:ext cx="4875826" cy="494753"/>
          </a:xfrm>
          <a:prstGeom prst="rect">
            <a:avLst/>
          </a:prstGeom>
        </p:spPr>
        <p:txBody>
          <a:bodyPr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Bold"/>
                <a:ea typeface="Open Sauce Bold"/>
                <a:cs typeface="Open Sauce Bold"/>
                <a:sym typeface="Open Sauce Bold"/>
              </a:rPr>
              <a:t>Implementation methods: </a:t>
            </a:r>
          </a:p>
        </p:txBody>
      </p:sp>
      <p:sp>
        <p:nvSpPr>
          <p:cNvPr id="7" name="TextBox 7"/>
          <p:cNvSpPr txBox="1"/>
          <p:nvPr/>
        </p:nvSpPr>
        <p:spPr>
          <a:xfrm>
            <a:off x="1485676" y="2124159"/>
            <a:ext cx="5781250"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Bold"/>
                <a:ea typeface="Open Sauce Bold"/>
                <a:cs typeface="Open Sauce Bold"/>
                <a:sym typeface="Open Sauce Bold"/>
              </a:rPr>
              <a:t>Training from the Ground Up</a:t>
            </a:r>
          </a:p>
        </p:txBody>
      </p:sp>
      <p:sp>
        <p:nvSpPr>
          <p:cNvPr id="8" name="TextBox 8"/>
          <p:cNvSpPr txBox="1"/>
          <p:nvPr/>
        </p:nvSpPr>
        <p:spPr>
          <a:xfrm>
            <a:off x="1381550" y="2684056"/>
            <a:ext cx="5781250"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Construct the Model:</a:t>
            </a:r>
          </a:p>
        </p:txBody>
      </p:sp>
      <p:sp>
        <p:nvSpPr>
          <p:cNvPr id="9" name="TextBox 9"/>
          <p:cNvSpPr txBox="1"/>
          <p:nvPr/>
        </p:nvSpPr>
        <p:spPr>
          <a:xfrm>
            <a:off x="2841282" y="3276714"/>
            <a:ext cx="6094701" cy="364196"/>
          </a:xfrm>
          <a:prstGeom prst="rect">
            <a:avLst/>
          </a:prstGeom>
        </p:spPr>
        <p:txBody>
          <a:bodyPr wrap="square" lIns="0" tIns="0" rIns="0" bIns="0" rtlCol="0" anchor="t">
            <a:spAutoFit/>
          </a:bodyPr>
          <a:lstStyle/>
          <a:p>
            <a:pPr marL="549956" lvl="1" indent="-342900" algn="ctr">
              <a:lnSpc>
                <a:spcPts val="3184"/>
              </a:lnSpc>
              <a:buFont typeface="Arial" panose="020B0604020202020204" pitchFamily="34" charset="0"/>
              <a:buChar char="•"/>
            </a:pPr>
            <a:r>
              <a:rPr lang="en-US" sz="1918" dirty="0">
                <a:solidFill>
                  <a:srgbClr val="000000"/>
                </a:solidFill>
                <a:latin typeface="Open Sauce"/>
                <a:ea typeface="Open Sauce"/>
                <a:cs typeface="Open Sauce"/>
                <a:sym typeface="Open Sauce"/>
              </a:rPr>
              <a:t>Develop Pegasus architecture from the basics.</a:t>
            </a:r>
          </a:p>
        </p:txBody>
      </p:sp>
      <p:sp>
        <p:nvSpPr>
          <p:cNvPr id="10" name="TextBox 10"/>
          <p:cNvSpPr txBox="1"/>
          <p:nvPr/>
        </p:nvSpPr>
        <p:spPr>
          <a:xfrm>
            <a:off x="2841282" y="3707585"/>
            <a:ext cx="6094701"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u="none" strike="noStrike" dirty="0">
                <a:solidFill>
                  <a:srgbClr val="000000"/>
                </a:solidFill>
                <a:latin typeface="Open Sauce"/>
                <a:ea typeface="Open Sauce"/>
                <a:cs typeface="Open Sauce"/>
                <a:sym typeface="Open Sauce"/>
              </a:rPr>
              <a:t>Implement gap-sentence generation techniques</a:t>
            </a:r>
          </a:p>
        </p:txBody>
      </p:sp>
      <p:sp>
        <p:nvSpPr>
          <p:cNvPr id="11" name="TextBox 11"/>
          <p:cNvSpPr txBox="1"/>
          <p:nvPr/>
        </p:nvSpPr>
        <p:spPr>
          <a:xfrm>
            <a:off x="2143550" y="4175316"/>
            <a:ext cx="5705050"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Neural Network Configuration:</a:t>
            </a:r>
          </a:p>
        </p:txBody>
      </p:sp>
      <p:sp>
        <p:nvSpPr>
          <p:cNvPr id="12" name="TextBox 12"/>
          <p:cNvSpPr txBox="1"/>
          <p:nvPr/>
        </p:nvSpPr>
        <p:spPr>
          <a:xfrm>
            <a:off x="2841282" y="4707753"/>
            <a:ext cx="5285617"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Set up layers, attention mechanisms, etc.</a:t>
            </a:r>
          </a:p>
        </p:txBody>
      </p:sp>
      <p:sp>
        <p:nvSpPr>
          <p:cNvPr id="13" name="TextBox 13"/>
          <p:cNvSpPr txBox="1"/>
          <p:nvPr/>
        </p:nvSpPr>
        <p:spPr>
          <a:xfrm>
            <a:off x="2143550" y="5176725"/>
            <a:ext cx="4257250"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Initialize Parameters:</a:t>
            </a:r>
          </a:p>
        </p:txBody>
      </p:sp>
      <p:sp>
        <p:nvSpPr>
          <p:cNvPr id="14" name="TextBox 14"/>
          <p:cNvSpPr txBox="1"/>
          <p:nvPr/>
        </p:nvSpPr>
        <p:spPr>
          <a:xfrm>
            <a:off x="2841282" y="5738153"/>
            <a:ext cx="4550461"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Establish initial weights and biases.</a:t>
            </a:r>
          </a:p>
        </p:txBody>
      </p:sp>
      <p:sp>
        <p:nvSpPr>
          <p:cNvPr id="15" name="TextBox 15"/>
          <p:cNvSpPr txBox="1"/>
          <p:nvPr/>
        </p:nvSpPr>
        <p:spPr>
          <a:xfrm>
            <a:off x="2143550" y="6264285"/>
            <a:ext cx="4668657"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Extensive Data Training:</a:t>
            </a:r>
          </a:p>
        </p:txBody>
      </p:sp>
      <p:sp>
        <p:nvSpPr>
          <p:cNvPr id="16" name="TextBox 16"/>
          <p:cNvSpPr txBox="1"/>
          <p:nvPr/>
        </p:nvSpPr>
        <p:spPr>
          <a:xfrm>
            <a:off x="2861822" y="6787614"/>
            <a:ext cx="4668657"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Gather and process a large dataset.</a:t>
            </a:r>
          </a:p>
        </p:txBody>
      </p:sp>
      <p:sp>
        <p:nvSpPr>
          <p:cNvPr id="17" name="TextBox 17"/>
          <p:cNvSpPr txBox="1"/>
          <p:nvPr/>
        </p:nvSpPr>
        <p:spPr>
          <a:xfrm>
            <a:off x="2861822" y="7189910"/>
            <a:ext cx="4192732"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Engage in long-duration training.</a:t>
            </a:r>
          </a:p>
        </p:txBody>
      </p:sp>
      <p:sp>
        <p:nvSpPr>
          <p:cNvPr id="18" name="TextBox 18"/>
          <p:cNvSpPr txBox="1"/>
          <p:nvPr/>
        </p:nvSpPr>
        <p:spPr>
          <a:xfrm>
            <a:off x="2143550" y="7554106"/>
            <a:ext cx="2657050"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Challenges:</a:t>
            </a:r>
          </a:p>
        </p:txBody>
      </p:sp>
      <p:sp>
        <p:nvSpPr>
          <p:cNvPr id="19" name="TextBox 19"/>
          <p:cNvSpPr txBox="1"/>
          <p:nvPr/>
        </p:nvSpPr>
        <p:spPr>
          <a:xfrm>
            <a:off x="2861822" y="8096484"/>
            <a:ext cx="5977378"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Highly resource-intensive and time-consuming</a:t>
            </a:r>
          </a:p>
        </p:txBody>
      </p:sp>
      <p:sp>
        <p:nvSpPr>
          <p:cNvPr id="20" name="TextBox 20"/>
          <p:cNvSpPr txBox="1"/>
          <p:nvPr/>
        </p:nvSpPr>
        <p:spPr>
          <a:xfrm>
            <a:off x="2971800" y="8812754"/>
            <a:ext cx="4652097"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Often impractical for many projects.</a:t>
            </a:r>
          </a:p>
        </p:txBody>
      </p:sp>
      <p:sp>
        <p:nvSpPr>
          <p:cNvPr id="21" name="TextBox 21"/>
          <p:cNvSpPr txBox="1"/>
          <p:nvPr/>
        </p:nvSpPr>
        <p:spPr>
          <a:xfrm>
            <a:off x="2693227" y="8467473"/>
            <a:ext cx="4529921" cy="364196"/>
          </a:xfrm>
          <a:prstGeom prst="rect">
            <a:avLst/>
          </a:prstGeom>
        </p:spPr>
        <p:txBody>
          <a:bodyPr wrap="square" lIns="0" tIns="0" rIns="0" bIns="0" rtlCol="0" anchor="t">
            <a:spAutoFit/>
          </a:bodyPr>
          <a:lstStyle/>
          <a:p>
            <a:pPr marL="549956" lvl="1" indent="-342900" algn="ctr">
              <a:lnSpc>
                <a:spcPts val="3184"/>
              </a:lnSpc>
              <a:buFont typeface="Arial" panose="020B0604020202020204" pitchFamily="34" charset="0"/>
              <a:buChar char="•"/>
            </a:pPr>
            <a:r>
              <a:rPr lang="en-US" sz="1918" dirty="0">
                <a:solidFill>
                  <a:srgbClr val="000000"/>
                </a:solidFill>
                <a:latin typeface="Open Sauce"/>
                <a:ea typeface="Open Sauce"/>
                <a:cs typeface="Open Sauce"/>
                <a:sym typeface="Open Sauce"/>
              </a:rPr>
              <a:t>Inefficient resource utilization.</a:t>
            </a:r>
          </a:p>
        </p:txBody>
      </p:sp>
      <p:sp>
        <p:nvSpPr>
          <p:cNvPr id="22" name="TextBox 22"/>
          <p:cNvSpPr txBox="1"/>
          <p:nvPr/>
        </p:nvSpPr>
        <p:spPr>
          <a:xfrm>
            <a:off x="10066135" y="1822176"/>
            <a:ext cx="7383665"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Bold"/>
                <a:ea typeface="Open Sauce Bold"/>
                <a:cs typeface="Open Sauce Bold"/>
                <a:sym typeface="Open Sauce Bold"/>
              </a:rPr>
              <a:t>Leveraging Pre-trained Pegasus Model</a:t>
            </a:r>
          </a:p>
        </p:txBody>
      </p:sp>
      <p:sp>
        <p:nvSpPr>
          <p:cNvPr id="23" name="TextBox 23"/>
          <p:cNvSpPr txBox="1"/>
          <p:nvPr/>
        </p:nvSpPr>
        <p:spPr>
          <a:xfrm>
            <a:off x="10581560" y="2293391"/>
            <a:ext cx="5318692"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Load Pre-trained Model:</a:t>
            </a:r>
          </a:p>
        </p:txBody>
      </p:sp>
      <p:sp>
        <p:nvSpPr>
          <p:cNvPr id="24" name="TextBox 24"/>
          <p:cNvSpPr txBox="1"/>
          <p:nvPr/>
        </p:nvSpPr>
        <p:spPr>
          <a:xfrm>
            <a:off x="11190576" y="2844720"/>
            <a:ext cx="4506624"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Use pre-trained Pegasus models.</a:t>
            </a:r>
          </a:p>
        </p:txBody>
      </p:sp>
      <p:sp>
        <p:nvSpPr>
          <p:cNvPr id="25" name="TextBox 25"/>
          <p:cNvSpPr txBox="1"/>
          <p:nvPr/>
        </p:nvSpPr>
        <p:spPr>
          <a:xfrm>
            <a:off x="10613221" y="3318181"/>
            <a:ext cx="5388779"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Fine-Tune for Specific Tasks:</a:t>
            </a:r>
          </a:p>
        </p:txBody>
      </p:sp>
      <p:sp>
        <p:nvSpPr>
          <p:cNvPr id="26" name="TextBox 26"/>
          <p:cNvSpPr txBox="1"/>
          <p:nvPr/>
        </p:nvSpPr>
        <p:spPr>
          <a:xfrm>
            <a:off x="11190576" y="3852037"/>
            <a:ext cx="4811424"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Tailor the model using your dataset.</a:t>
            </a:r>
          </a:p>
        </p:txBody>
      </p:sp>
      <p:sp>
        <p:nvSpPr>
          <p:cNvPr id="27" name="TextBox 27"/>
          <p:cNvSpPr txBox="1"/>
          <p:nvPr/>
        </p:nvSpPr>
        <p:spPr>
          <a:xfrm>
            <a:off x="10613221" y="4332203"/>
            <a:ext cx="4626779" cy="494753"/>
          </a:xfrm>
          <a:prstGeom prst="rect">
            <a:avLst/>
          </a:prstGeom>
        </p:spPr>
        <p:txBody>
          <a:bodyPr wrap="square"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Performance Evaluation:</a:t>
            </a:r>
          </a:p>
        </p:txBody>
      </p:sp>
      <p:sp>
        <p:nvSpPr>
          <p:cNvPr id="28" name="TextBox 28"/>
          <p:cNvSpPr txBox="1"/>
          <p:nvPr/>
        </p:nvSpPr>
        <p:spPr>
          <a:xfrm>
            <a:off x="11228997" y="4946452"/>
            <a:ext cx="4671255"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Assess effectiveness on your tasks.</a:t>
            </a:r>
          </a:p>
        </p:txBody>
      </p:sp>
      <p:sp>
        <p:nvSpPr>
          <p:cNvPr id="29" name="TextBox 29"/>
          <p:cNvSpPr txBox="1"/>
          <p:nvPr/>
        </p:nvSpPr>
        <p:spPr>
          <a:xfrm>
            <a:off x="10680112" y="5450731"/>
            <a:ext cx="2546639" cy="494753"/>
          </a:xfrm>
          <a:prstGeom prst="rect">
            <a:avLst/>
          </a:prstGeom>
        </p:spPr>
        <p:txBody>
          <a:bodyPr lIns="0" tIns="0" rIns="0" bIns="0" rtlCol="0" anchor="t">
            <a:spAutoFit/>
          </a:bodyPr>
          <a:lstStyle/>
          <a:p>
            <a:pPr marL="565238" lvl="1" indent="-282619" algn="ctr">
              <a:lnSpc>
                <a:spcPts val="4345"/>
              </a:lnSpc>
              <a:buFont typeface="Arial"/>
              <a:buChar char="•"/>
            </a:pPr>
            <a:r>
              <a:rPr lang="en-US" sz="2618" dirty="0">
                <a:solidFill>
                  <a:srgbClr val="000000"/>
                </a:solidFill>
                <a:latin typeface="Open Sauce"/>
                <a:ea typeface="Open Sauce"/>
                <a:cs typeface="Open Sauce"/>
                <a:sym typeface="Open Sauce"/>
              </a:rPr>
              <a:t>Advantages:</a:t>
            </a:r>
          </a:p>
        </p:txBody>
      </p:sp>
      <p:sp>
        <p:nvSpPr>
          <p:cNvPr id="30" name="TextBox 30"/>
          <p:cNvSpPr txBox="1"/>
          <p:nvPr/>
        </p:nvSpPr>
        <p:spPr>
          <a:xfrm>
            <a:off x="11359262" y="6088359"/>
            <a:ext cx="4410725"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Focus on task-specific innovation.</a:t>
            </a:r>
          </a:p>
        </p:txBody>
      </p:sp>
      <p:sp>
        <p:nvSpPr>
          <p:cNvPr id="31" name="TextBox 31"/>
          <p:cNvSpPr txBox="1"/>
          <p:nvPr/>
        </p:nvSpPr>
        <p:spPr>
          <a:xfrm>
            <a:off x="11221056" y="6553653"/>
            <a:ext cx="3652138" cy="364196"/>
          </a:xfrm>
          <a:prstGeom prst="rect">
            <a:avLst/>
          </a:prstGeom>
        </p:spPr>
        <p:txBody>
          <a:bodyPr wrap="square"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Efficient resource usage.</a:t>
            </a:r>
          </a:p>
        </p:txBody>
      </p:sp>
      <p:sp>
        <p:nvSpPr>
          <p:cNvPr id="32" name="TextBox 32"/>
          <p:cNvSpPr txBox="1"/>
          <p:nvPr/>
        </p:nvSpPr>
        <p:spPr>
          <a:xfrm>
            <a:off x="11359262" y="7035838"/>
            <a:ext cx="3017802"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Practical and feasible.</a:t>
            </a:r>
          </a:p>
        </p:txBody>
      </p:sp>
      <p:sp>
        <p:nvSpPr>
          <p:cNvPr id="33" name="TextBox 33"/>
          <p:cNvSpPr txBox="1"/>
          <p:nvPr/>
        </p:nvSpPr>
        <p:spPr>
          <a:xfrm>
            <a:off x="11359262" y="7476236"/>
            <a:ext cx="3269889" cy="364196"/>
          </a:xfrm>
          <a:prstGeom prst="rect">
            <a:avLst/>
          </a:prstGeom>
        </p:spPr>
        <p:txBody>
          <a:bodyPr lIns="0" tIns="0" rIns="0" bIns="0" rtlCol="0" anchor="t">
            <a:spAutoFit/>
          </a:bodyPr>
          <a:lstStyle/>
          <a:p>
            <a:pPr marL="414112" lvl="1" indent="-207056" algn="ctr">
              <a:lnSpc>
                <a:spcPts val="3184"/>
              </a:lnSpc>
              <a:buFont typeface="Arial"/>
              <a:buChar char="•"/>
            </a:pPr>
            <a:r>
              <a:rPr lang="en-US" sz="1918" dirty="0">
                <a:solidFill>
                  <a:srgbClr val="000000"/>
                </a:solidFill>
                <a:latin typeface="Open Sauce"/>
                <a:ea typeface="Open Sauce"/>
                <a:cs typeface="Open Sauce"/>
                <a:sym typeface="Open Sauce"/>
              </a:rPr>
              <a:t>Scalable and adaptable.</a:t>
            </a:r>
          </a:p>
        </p:txBody>
      </p:sp>
      <p:grpSp>
        <p:nvGrpSpPr>
          <p:cNvPr id="34" name="Group 34"/>
          <p:cNvGrpSpPr/>
          <p:nvPr/>
        </p:nvGrpSpPr>
        <p:grpSpPr>
          <a:xfrm>
            <a:off x="0" y="9610725"/>
            <a:ext cx="18288000" cy="523875"/>
            <a:chOff x="0" y="0"/>
            <a:chExt cx="24384000" cy="698500"/>
          </a:xfrm>
        </p:grpSpPr>
        <p:grpSp>
          <p:nvGrpSpPr>
            <p:cNvPr id="35" name="Group 35"/>
            <p:cNvGrpSpPr/>
            <p:nvPr/>
          </p:nvGrpSpPr>
          <p:grpSpPr>
            <a:xfrm>
              <a:off x="0" y="0"/>
              <a:ext cx="24384000" cy="698500"/>
              <a:chOff x="0" y="0"/>
              <a:chExt cx="4816593" cy="137975"/>
            </a:xfrm>
          </p:grpSpPr>
          <p:sp>
            <p:nvSpPr>
              <p:cNvPr id="36" name="Freeform 36"/>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37" name="TextBox 37"/>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38" name="TextBox 38"/>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39" name="TextBox 39"/>
            <p:cNvSpPr txBox="1"/>
            <p:nvPr/>
          </p:nvSpPr>
          <p:spPr>
            <a:xfrm>
              <a:off x="10330873" y="93753"/>
              <a:ext cx="3090640"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40" name="TextBox 40"/>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000000"/>
                  </a:solidFill>
                  <a:latin typeface="Open Sauce"/>
                  <a:ea typeface="Open Sauce"/>
                  <a:cs typeface="Open Sauce"/>
                  <a:sym typeface="Open Sauce"/>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147" y="1862006"/>
            <a:ext cx="4735713" cy="6977741"/>
          </a:xfrm>
          <a:custGeom>
            <a:avLst/>
            <a:gdLst/>
            <a:ahLst/>
            <a:cxnLst/>
            <a:rect l="l" t="t" r="r" b="b"/>
            <a:pathLst>
              <a:path w="4735713" h="6977741">
                <a:moveTo>
                  <a:pt x="0" y="0"/>
                </a:moveTo>
                <a:lnTo>
                  <a:pt x="4735713" y="0"/>
                </a:lnTo>
                <a:lnTo>
                  <a:pt x="4735713" y="6977741"/>
                </a:lnTo>
                <a:lnTo>
                  <a:pt x="0" y="6977741"/>
                </a:lnTo>
                <a:lnTo>
                  <a:pt x="0" y="0"/>
                </a:lnTo>
                <a:close/>
              </a:path>
            </a:pathLst>
          </a:custGeom>
          <a:blipFill>
            <a:blip r:embed="rId2"/>
            <a:stretch>
              <a:fillRect/>
            </a:stretch>
          </a:blipFill>
        </p:spPr>
      </p:sp>
      <p:sp>
        <p:nvSpPr>
          <p:cNvPr id="3" name="TextBox 3"/>
          <p:cNvSpPr txBox="1"/>
          <p:nvPr/>
        </p:nvSpPr>
        <p:spPr>
          <a:xfrm>
            <a:off x="423662" y="214367"/>
            <a:ext cx="12783813" cy="795212"/>
          </a:xfrm>
          <a:prstGeom prst="rect">
            <a:avLst/>
          </a:prstGeom>
        </p:spPr>
        <p:txBody>
          <a:bodyPr lIns="0" tIns="0" rIns="0" bIns="0" rtlCol="0" anchor="t">
            <a:spAutoFit/>
          </a:bodyPr>
          <a:lstStyle/>
          <a:p>
            <a:pPr marL="0" lvl="0" indent="0" algn="l">
              <a:lnSpc>
                <a:spcPts val="6569"/>
              </a:lnSpc>
              <a:spcBef>
                <a:spcPct val="0"/>
              </a:spcBef>
            </a:pPr>
            <a:r>
              <a:rPr lang="en-US" sz="4692" spc="-93" dirty="0">
                <a:solidFill>
                  <a:srgbClr val="EC9C52"/>
                </a:solidFill>
                <a:latin typeface="Open Sauce Bold"/>
                <a:ea typeface="Open Sauce Bold"/>
                <a:cs typeface="Open Sauce Bold"/>
                <a:sym typeface="Open Sauce Bold"/>
              </a:rPr>
              <a:t>Selected </a:t>
            </a:r>
            <a:r>
              <a:rPr lang="en-US" sz="4692" spc="-93" dirty="0">
                <a:solidFill>
                  <a:srgbClr val="106861"/>
                </a:solidFill>
                <a:latin typeface="Open Sauce Bold"/>
                <a:ea typeface="Open Sauce Bold"/>
                <a:cs typeface="Open Sauce Bold"/>
                <a:sym typeface="Open Sauce Bold"/>
              </a:rPr>
              <a:t>Architecture  :</a:t>
            </a:r>
          </a:p>
        </p:txBody>
      </p:sp>
      <p:sp>
        <p:nvSpPr>
          <p:cNvPr id="4" name="TextBox 4"/>
          <p:cNvSpPr txBox="1"/>
          <p:nvPr/>
        </p:nvSpPr>
        <p:spPr>
          <a:xfrm>
            <a:off x="2106695" y="8763547"/>
            <a:ext cx="4244166" cy="494753"/>
          </a:xfrm>
          <a:prstGeom prst="rect">
            <a:avLst/>
          </a:prstGeom>
        </p:spPr>
        <p:txBody>
          <a:bodyPr lIns="0" tIns="0" rIns="0" bIns="0" rtlCol="0" anchor="t">
            <a:spAutoFit/>
          </a:bodyPr>
          <a:lstStyle/>
          <a:p>
            <a:pPr algn="l">
              <a:lnSpc>
                <a:spcPts val="4345"/>
              </a:lnSpc>
              <a:spcBef>
                <a:spcPct val="0"/>
              </a:spcBef>
            </a:pPr>
            <a:r>
              <a:rPr lang="en-US" sz="2618" dirty="0">
                <a:solidFill>
                  <a:srgbClr val="000000"/>
                </a:solidFill>
                <a:latin typeface="Open Sauce Bold"/>
                <a:ea typeface="Open Sauce Bold"/>
                <a:cs typeface="Open Sauce Bold"/>
                <a:sym typeface="Open Sauce Bold"/>
              </a:rPr>
              <a:t>Transformer architecture</a:t>
            </a:r>
          </a:p>
        </p:txBody>
      </p:sp>
      <p:grpSp>
        <p:nvGrpSpPr>
          <p:cNvPr id="5" name="Group 5"/>
          <p:cNvGrpSpPr/>
          <p:nvPr/>
        </p:nvGrpSpPr>
        <p:grpSpPr>
          <a:xfrm>
            <a:off x="15824689" y="-2200955"/>
            <a:ext cx="5002094" cy="500209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6"/>
                </a:lnSpc>
                <a:spcBef>
                  <a:spcPct val="0"/>
                </a:spcBef>
              </a:pPr>
              <a:endParaRPr dirty="0"/>
            </a:p>
          </p:txBody>
        </p:sp>
      </p:grpSp>
      <p:sp>
        <p:nvSpPr>
          <p:cNvPr id="8" name="TextBox 8"/>
          <p:cNvSpPr txBox="1"/>
          <p:nvPr/>
        </p:nvSpPr>
        <p:spPr>
          <a:xfrm>
            <a:off x="7850802" y="1802713"/>
            <a:ext cx="10026412" cy="7260598"/>
          </a:xfrm>
          <a:prstGeom prst="rect">
            <a:avLst/>
          </a:prstGeom>
        </p:spPr>
        <p:txBody>
          <a:bodyPr lIns="0" tIns="0" rIns="0" bIns="0" rtlCol="0" anchor="t">
            <a:spAutoFit/>
          </a:bodyPr>
          <a:lstStyle/>
          <a:p>
            <a:pPr marL="448199" lvl="1" indent="-224099" algn="l">
              <a:lnSpc>
                <a:spcPts val="3446"/>
              </a:lnSpc>
              <a:buFont typeface="Arial"/>
              <a:buChar char="•"/>
            </a:pPr>
            <a:r>
              <a:rPr lang="en-US" sz="2075" dirty="0">
                <a:solidFill>
                  <a:srgbClr val="000000"/>
                </a:solidFill>
                <a:latin typeface="Open Sauce Bold"/>
                <a:ea typeface="Open Sauce Bold"/>
                <a:cs typeface="Open Sauce Bold"/>
                <a:sym typeface="Open Sauce Bold"/>
              </a:rPr>
              <a:t>Leverage Pegasus Strengths: </a:t>
            </a:r>
            <a:r>
              <a:rPr lang="en-US" sz="2075" dirty="0">
                <a:solidFill>
                  <a:srgbClr val="000000"/>
                </a:solidFill>
                <a:latin typeface="Open Sauce"/>
                <a:ea typeface="Open Sauce"/>
                <a:cs typeface="Open Sauce"/>
                <a:sym typeface="Open Sauce"/>
              </a:rPr>
              <a:t>Pegasus is specifically designed for abstractive summarization, making it a great choice for generating summaries that capture the essence of the text without simply copying sentences.</a:t>
            </a:r>
          </a:p>
          <a:p>
            <a:pPr marL="448199" lvl="1" indent="-224099" algn="l">
              <a:lnSpc>
                <a:spcPts val="3446"/>
              </a:lnSpc>
              <a:buFont typeface="Arial"/>
              <a:buChar char="•"/>
            </a:pPr>
            <a:r>
              <a:rPr lang="en-US" sz="2075" dirty="0">
                <a:solidFill>
                  <a:srgbClr val="000000"/>
                </a:solidFill>
                <a:latin typeface="Open Sauce Bold"/>
                <a:ea typeface="Open Sauce Bold"/>
                <a:cs typeface="Open Sauce Bold"/>
                <a:sym typeface="Open Sauce Bold"/>
              </a:rPr>
              <a:t>Domain-Specific Tuning: </a:t>
            </a:r>
            <a:r>
              <a:rPr lang="en-US" sz="2075" dirty="0">
                <a:solidFill>
                  <a:srgbClr val="000000"/>
                </a:solidFill>
                <a:latin typeface="Open Sauce"/>
                <a:ea typeface="Open Sauce"/>
                <a:cs typeface="Open Sauce"/>
                <a:sym typeface="Open Sauce"/>
              </a:rPr>
              <a:t>Fine-tune Pegasus on CNN/Daily Mail and XSum to improve its understanding of news language and structure. This will help it generate summaries that are relevant and informative for news articles.</a:t>
            </a:r>
          </a:p>
          <a:p>
            <a:pPr marL="448199" lvl="1" indent="-224099" algn="l">
              <a:lnSpc>
                <a:spcPts val="3446"/>
              </a:lnSpc>
              <a:buFont typeface="Arial"/>
              <a:buChar char="•"/>
            </a:pPr>
            <a:r>
              <a:rPr lang="en-US" sz="2075" dirty="0">
                <a:solidFill>
                  <a:srgbClr val="000000"/>
                </a:solidFill>
                <a:latin typeface="Open Sauce Bold"/>
                <a:ea typeface="Open Sauce Bold"/>
                <a:cs typeface="Open Sauce Bold"/>
                <a:sym typeface="Open Sauce Bold"/>
              </a:rPr>
              <a:t>Focused Training: </a:t>
            </a:r>
            <a:r>
              <a:rPr lang="en-US" sz="2075" dirty="0">
                <a:solidFill>
                  <a:srgbClr val="000000"/>
                </a:solidFill>
                <a:latin typeface="Open Sauce"/>
                <a:ea typeface="Open Sauce"/>
                <a:cs typeface="Open Sauce"/>
                <a:sym typeface="Open Sauce"/>
              </a:rPr>
              <a:t>Fine-tuning requires training only a portion of Pegasus, focusing its learning on news summarization tasks. This leads to faster training times and more efficient model updates.</a:t>
            </a:r>
          </a:p>
          <a:p>
            <a:pPr marL="448199" lvl="1" indent="-224099" algn="l">
              <a:lnSpc>
                <a:spcPts val="3446"/>
              </a:lnSpc>
              <a:buFont typeface="Arial"/>
              <a:buChar char="•"/>
            </a:pPr>
            <a:r>
              <a:rPr lang="en-US" sz="2075" dirty="0">
                <a:solidFill>
                  <a:srgbClr val="000000"/>
                </a:solidFill>
                <a:latin typeface="Open Sauce Bold"/>
                <a:ea typeface="Open Sauce Bold"/>
                <a:cs typeface="Open Sauce Bold"/>
                <a:sym typeface="Open Sauce Bold"/>
              </a:rPr>
              <a:t>Continuous Learning: </a:t>
            </a:r>
            <a:r>
              <a:rPr lang="en-US" sz="2075" dirty="0">
                <a:solidFill>
                  <a:srgbClr val="000000"/>
                </a:solidFill>
                <a:latin typeface="Open Sauce"/>
                <a:ea typeface="Open Sauce"/>
                <a:cs typeface="Open Sauce"/>
                <a:sym typeface="Open Sauce"/>
              </a:rPr>
              <a:t>Fine-tuning allows you to easily adapt Pegasus to new types of news data in the future. As news formats evolve, you can fine-tune it to stay relevant.</a:t>
            </a:r>
          </a:p>
          <a:p>
            <a:pPr marL="448199" lvl="1" indent="-224099" algn="l">
              <a:lnSpc>
                <a:spcPts val="3446"/>
              </a:lnSpc>
              <a:buFont typeface="Arial"/>
              <a:buChar char="•"/>
            </a:pPr>
            <a:r>
              <a:rPr lang="en-US" sz="2075" dirty="0">
                <a:solidFill>
                  <a:srgbClr val="000000"/>
                </a:solidFill>
                <a:latin typeface="Open Sauce Bold"/>
                <a:ea typeface="Open Sauce Bold"/>
                <a:cs typeface="Open Sauce Bold"/>
                <a:sym typeface="Open Sauce Bold"/>
              </a:rPr>
              <a:t>Striking a Balance: </a:t>
            </a:r>
            <a:r>
              <a:rPr lang="en-US" sz="2075" dirty="0">
                <a:solidFill>
                  <a:srgbClr val="000000"/>
                </a:solidFill>
                <a:latin typeface="Open Sauce"/>
                <a:ea typeface="Open Sauce"/>
                <a:cs typeface="Open Sauce"/>
                <a:sym typeface="Open Sauce"/>
              </a:rPr>
              <a:t>As with other models, find the ideal balance between leveraging Pegasus's pre-trained abilities and specializing it for news summarization. This ensures it can handle unseen news articles effectively.</a:t>
            </a:r>
          </a:p>
        </p:txBody>
      </p:sp>
      <p:grpSp>
        <p:nvGrpSpPr>
          <p:cNvPr id="9" name="Group 9"/>
          <p:cNvGrpSpPr/>
          <p:nvPr/>
        </p:nvGrpSpPr>
        <p:grpSpPr>
          <a:xfrm>
            <a:off x="0" y="9610725"/>
            <a:ext cx="18288000" cy="523875"/>
            <a:chOff x="0" y="0"/>
            <a:chExt cx="24384000" cy="698500"/>
          </a:xfrm>
        </p:grpSpPr>
        <p:grpSp>
          <p:nvGrpSpPr>
            <p:cNvPr id="10" name="Group 10"/>
            <p:cNvGrpSpPr/>
            <p:nvPr/>
          </p:nvGrpSpPr>
          <p:grpSpPr>
            <a:xfrm>
              <a:off x="0" y="0"/>
              <a:ext cx="24384000" cy="698500"/>
              <a:chOff x="0" y="0"/>
              <a:chExt cx="4816593" cy="137975"/>
            </a:xfrm>
          </p:grpSpPr>
          <p:sp>
            <p:nvSpPr>
              <p:cNvPr id="11" name="Freeform 11"/>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2" name="TextBox 12"/>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3" name="TextBox 13"/>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000000"/>
                  </a:solidFill>
                  <a:latin typeface="Open Sauce"/>
                  <a:ea typeface="Open Sauce"/>
                  <a:cs typeface="Open Sauce"/>
                  <a:sym typeface="Open Sauce"/>
                </a:rPr>
                <a:t>2024 </a:t>
              </a:r>
            </a:p>
          </p:txBody>
        </p:sp>
        <p:sp>
          <p:nvSpPr>
            <p:cNvPr id="14" name="TextBox 14"/>
            <p:cNvSpPr txBox="1"/>
            <p:nvPr/>
          </p:nvSpPr>
          <p:spPr>
            <a:xfrm>
              <a:off x="10330873" y="93753"/>
              <a:ext cx="2838304"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000000"/>
                  </a:solidFill>
                  <a:latin typeface="Open Sauce"/>
                  <a:ea typeface="Open Sauce"/>
                  <a:cs typeface="Open Sauce"/>
                  <a:sym typeface="Open Sauce"/>
                </a:rPr>
                <a:t>Jain Nikhilkumar A</a:t>
              </a:r>
            </a:p>
          </p:txBody>
        </p:sp>
        <p:sp>
          <p:nvSpPr>
            <p:cNvPr id="15" name="TextBox 15"/>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000000"/>
                  </a:solidFill>
                  <a:latin typeface="Open Sauce"/>
                  <a:ea typeface="Open Sauce"/>
                  <a:cs typeface="Open Sauce"/>
                  <a:sym typeface="Open Sauce"/>
                </a:rPr>
                <a:t>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02205" y="3620037"/>
            <a:ext cx="11083591" cy="1811863"/>
          </a:xfrm>
          <a:prstGeom prst="rect">
            <a:avLst/>
          </a:prstGeom>
        </p:spPr>
        <p:txBody>
          <a:bodyPr lIns="0" tIns="0" rIns="0" bIns="0" rtlCol="0" anchor="t">
            <a:spAutoFit/>
          </a:bodyPr>
          <a:lstStyle/>
          <a:p>
            <a:pPr algn="ctr">
              <a:lnSpc>
                <a:spcPts val="13672"/>
              </a:lnSpc>
            </a:pPr>
            <a:r>
              <a:rPr lang="en-US" sz="9907" spc="970" dirty="0">
                <a:solidFill>
                  <a:srgbClr val="FFFFFF"/>
                </a:solidFill>
                <a:latin typeface="Codec Pro ExtraBold"/>
                <a:ea typeface="Codec Pro ExtraBold"/>
                <a:cs typeface="Codec Pro ExtraBold"/>
                <a:sym typeface="Codec Pro ExtraBold"/>
              </a:rPr>
              <a:t>PROPOSALS</a:t>
            </a:r>
          </a:p>
        </p:txBody>
      </p:sp>
      <p:sp>
        <p:nvSpPr>
          <p:cNvPr id="4" name="TextBox 4"/>
          <p:cNvSpPr txBox="1"/>
          <p:nvPr/>
        </p:nvSpPr>
        <p:spPr>
          <a:xfrm>
            <a:off x="4995836" y="5292275"/>
            <a:ext cx="8296328" cy="520695"/>
          </a:xfrm>
          <a:prstGeom prst="rect">
            <a:avLst/>
          </a:prstGeom>
        </p:spPr>
        <p:txBody>
          <a:bodyPr lIns="0" tIns="0" rIns="0" bIns="0" rtlCol="0" anchor="t">
            <a:spAutoFit/>
          </a:bodyPr>
          <a:lstStyle/>
          <a:p>
            <a:pPr algn="ctr">
              <a:lnSpc>
                <a:spcPts val="4216"/>
              </a:lnSpc>
            </a:pPr>
            <a:r>
              <a:rPr lang="en-US" sz="3055" spc="299" dirty="0">
                <a:solidFill>
                  <a:srgbClr val="F5FFF5"/>
                </a:solidFill>
                <a:latin typeface="Open Sauce Bold"/>
                <a:ea typeface="Open Sauce Bold"/>
                <a:cs typeface="Open Sauce Bold"/>
                <a:sym typeface="Open Sauce Bold"/>
              </a:rPr>
              <a:t>Proposals And Workflow</a:t>
            </a:r>
          </a:p>
        </p:txBody>
      </p:sp>
      <p:sp>
        <p:nvSpPr>
          <p:cNvPr id="5" name="Freeform 5"/>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flipH="1">
            <a:off x="14685795" y="3541505"/>
            <a:ext cx="7602505" cy="6745495"/>
          </a:xfrm>
          <a:custGeom>
            <a:avLst/>
            <a:gdLst/>
            <a:ahLst/>
            <a:cxnLst/>
            <a:rect l="l" t="t" r="r" b="b"/>
            <a:pathLst>
              <a:path w="7602505" h="6745495">
                <a:moveTo>
                  <a:pt x="7602505" y="0"/>
                </a:moveTo>
                <a:lnTo>
                  <a:pt x="0" y="0"/>
                </a:lnTo>
                <a:lnTo>
                  <a:pt x="0" y="6745495"/>
                </a:lnTo>
                <a:lnTo>
                  <a:pt x="7602505" y="6745495"/>
                </a:lnTo>
                <a:lnTo>
                  <a:pt x="760250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0" y="9610725"/>
            <a:ext cx="18288000" cy="523875"/>
            <a:chOff x="0" y="0"/>
            <a:chExt cx="24384000" cy="698500"/>
          </a:xfrm>
        </p:grpSpPr>
        <p:grpSp>
          <p:nvGrpSpPr>
            <p:cNvPr id="8" name="Group 8"/>
            <p:cNvGrpSpPr/>
            <p:nvPr/>
          </p:nvGrpSpPr>
          <p:grpSpPr>
            <a:xfrm>
              <a:off x="0" y="0"/>
              <a:ext cx="24384000" cy="698500"/>
              <a:chOff x="0" y="0"/>
              <a:chExt cx="4816593" cy="137975"/>
            </a:xfrm>
          </p:grpSpPr>
          <p:sp>
            <p:nvSpPr>
              <p:cNvPr id="9" name="Freeform 9"/>
              <p:cNvSpPr/>
              <p:nvPr/>
            </p:nvSpPr>
            <p:spPr>
              <a:xfrm>
                <a:off x="0" y="0"/>
                <a:ext cx="4816592" cy="137975"/>
              </a:xfrm>
              <a:custGeom>
                <a:avLst/>
                <a:gdLst/>
                <a:ahLst/>
                <a:cxnLst/>
                <a:rect l="l" t="t" r="r" b="b"/>
                <a:pathLst>
                  <a:path w="4816592" h="137975">
                    <a:moveTo>
                      <a:pt x="0" y="0"/>
                    </a:moveTo>
                    <a:lnTo>
                      <a:pt x="4816592" y="0"/>
                    </a:lnTo>
                    <a:lnTo>
                      <a:pt x="4816592" y="137975"/>
                    </a:lnTo>
                    <a:lnTo>
                      <a:pt x="0" y="137975"/>
                    </a:lnTo>
                    <a:close/>
                  </a:path>
                </a:pathLst>
              </a:custGeom>
              <a:solidFill>
                <a:srgbClr val="000000">
                  <a:alpha val="0"/>
                </a:srgbClr>
              </a:solidFill>
              <a:ln cap="sq">
                <a:noFill/>
                <a:prstDash val="solid"/>
                <a:miter/>
              </a:ln>
            </p:spPr>
          </p:sp>
          <p:sp>
            <p:nvSpPr>
              <p:cNvPr id="10" name="TextBox 10"/>
              <p:cNvSpPr txBox="1"/>
              <p:nvPr/>
            </p:nvSpPr>
            <p:spPr>
              <a:xfrm>
                <a:off x="0" y="-76200"/>
                <a:ext cx="4816593" cy="214175"/>
              </a:xfrm>
              <a:prstGeom prst="rect">
                <a:avLst/>
              </a:prstGeom>
            </p:spPr>
            <p:txBody>
              <a:bodyPr lIns="50800" tIns="50800" rIns="50800" bIns="50800" rtlCol="0" anchor="ctr"/>
              <a:lstStyle/>
              <a:p>
                <a:pPr algn="ctr">
                  <a:lnSpc>
                    <a:spcPts val="3184"/>
                  </a:lnSpc>
                </a:pPr>
                <a:endParaRPr dirty="0"/>
              </a:p>
            </p:txBody>
          </p:sp>
        </p:grpSp>
        <p:sp>
          <p:nvSpPr>
            <p:cNvPr id="11" name="TextBox 11"/>
            <p:cNvSpPr txBox="1"/>
            <p:nvPr/>
          </p:nvSpPr>
          <p:spPr>
            <a:xfrm>
              <a:off x="2362637" y="81053"/>
              <a:ext cx="937491" cy="460195"/>
            </a:xfrm>
            <a:prstGeom prst="rect">
              <a:avLst/>
            </a:prstGeom>
          </p:spPr>
          <p:txBody>
            <a:bodyPr lIns="0" tIns="0" rIns="0" bIns="0" rtlCol="0" anchor="t">
              <a:spAutoFit/>
            </a:bodyPr>
            <a:lstStyle/>
            <a:p>
              <a:pPr algn="ctr">
                <a:lnSpc>
                  <a:spcPts val="3184"/>
                </a:lnSpc>
                <a:spcBef>
                  <a:spcPct val="0"/>
                </a:spcBef>
              </a:pPr>
              <a:r>
                <a:rPr lang="en-US" sz="1918" dirty="0">
                  <a:solidFill>
                    <a:srgbClr val="FFFFFF"/>
                  </a:solidFill>
                  <a:latin typeface="Open Sauce"/>
                  <a:ea typeface="Open Sauce"/>
                  <a:cs typeface="Open Sauce"/>
                  <a:sym typeface="Open Sauce"/>
                </a:rPr>
                <a:t>2024 </a:t>
              </a:r>
            </a:p>
          </p:txBody>
        </p:sp>
        <p:sp>
          <p:nvSpPr>
            <p:cNvPr id="12" name="TextBox 12"/>
            <p:cNvSpPr txBox="1"/>
            <p:nvPr/>
          </p:nvSpPr>
          <p:spPr>
            <a:xfrm>
              <a:off x="10330873" y="93753"/>
              <a:ext cx="2978727" cy="485775"/>
            </a:xfrm>
            <a:prstGeom prst="rect">
              <a:avLst/>
            </a:prstGeom>
          </p:spPr>
          <p:txBody>
            <a:bodyPr wrap="square" lIns="0" tIns="0" rIns="0" bIns="0" rtlCol="0" anchor="t">
              <a:spAutoFit/>
            </a:bodyPr>
            <a:lstStyle/>
            <a:p>
              <a:pPr marL="0" lvl="0" indent="0" algn="ctr">
                <a:lnSpc>
                  <a:spcPts val="3184"/>
                </a:lnSpc>
                <a:spcBef>
                  <a:spcPct val="0"/>
                </a:spcBef>
              </a:pPr>
              <a:r>
                <a:rPr lang="en-US" sz="1918" u="none" strike="noStrike" dirty="0">
                  <a:solidFill>
                    <a:srgbClr val="FFFFFF"/>
                  </a:solidFill>
                  <a:latin typeface="Open Sauce"/>
                  <a:ea typeface="Open Sauce"/>
                  <a:cs typeface="Open Sauce"/>
                  <a:sym typeface="Open Sauce"/>
                </a:rPr>
                <a:t>Jain Nikhilkumar A</a:t>
              </a:r>
            </a:p>
          </p:txBody>
        </p:sp>
        <p:sp>
          <p:nvSpPr>
            <p:cNvPr id="13" name="TextBox 13"/>
            <p:cNvSpPr txBox="1"/>
            <p:nvPr/>
          </p:nvSpPr>
          <p:spPr>
            <a:xfrm>
              <a:off x="22942189" y="93753"/>
              <a:ext cx="140422" cy="460195"/>
            </a:xfrm>
            <a:prstGeom prst="rect">
              <a:avLst/>
            </a:prstGeom>
          </p:spPr>
          <p:txBody>
            <a:bodyPr lIns="0" tIns="0" rIns="0" bIns="0" rtlCol="0" anchor="t">
              <a:spAutoFit/>
            </a:bodyPr>
            <a:lstStyle/>
            <a:p>
              <a:pPr marL="0" lvl="0" indent="0" algn="ctr">
                <a:lnSpc>
                  <a:spcPts val="3184"/>
                </a:lnSpc>
                <a:spcBef>
                  <a:spcPct val="0"/>
                </a:spcBef>
              </a:pPr>
              <a:r>
                <a:rPr lang="en-US" sz="1918" dirty="0">
                  <a:solidFill>
                    <a:srgbClr val="FFFFFF"/>
                  </a:solidFill>
                  <a:latin typeface="Open Sauce"/>
                  <a:ea typeface="Open Sauce"/>
                  <a:cs typeface="Open Sauce"/>
                  <a:sym typeface="Open Sauce"/>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1785</Words>
  <Application>Microsoft Office PowerPoint</Application>
  <PresentationFormat>Custom</PresentationFormat>
  <Paragraphs>289</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Open Sauce Bold</vt:lpstr>
      <vt:lpstr>Open Sauce</vt:lpstr>
      <vt:lpstr>Arial</vt:lpstr>
      <vt:lpstr>Calibri</vt:lpstr>
      <vt:lpstr>League Spartan</vt:lpstr>
      <vt:lpstr>Montserrat Light</vt:lpstr>
      <vt:lpstr>Codec Pro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Project-rep</dc:title>
  <cp:lastModifiedBy>Nikhilkumar Jain</cp:lastModifiedBy>
  <cp:revision>4</cp:revision>
  <dcterms:created xsi:type="dcterms:W3CDTF">2006-08-16T00:00:00Z</dcterms:created>
  <dcterms:modified xsi:type="dcterms:W3CDTF">2024-07-16T14:52:27Z</dcterms:modified>
  <dc:identifier>DAGLHg4Xx2I</dc:identifier>
</cp:coreProperties>
</file>